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85" r:id="rId1"/>
  </p:sldMasterIdLst>
  <p:notesMasterIdLst>
    <p:notesMasterId r:id="rId28"/>
  </p:notesMasterIdLst>
  <p:sldIdLst>
    <p:sldId id="456" r:id="rId2"/>
    <p:sldId id="457" r:id="rId3"/>
    <p:sldId id="459" r:id="rId4"/>
    <p:sldId id="458" r:id="rId5"/>
    <p:sldId id="473" r:id="rId6"/>
    <p:sldId id="460" r:id="rId7"/>
    <p:sldId id="474" r:id="rId8"/>
    <p:sldId id="478" r:id="rId9"/>
    <p:sldId id="466" r:id="rId10"/>
    <p:sldId id="469" r:id="rId11"/>
    <p:sldId id="475" r:id="rId12"/>
    <p:sldId id="467" r:id="rId13"/>
    <p:sldId id="470" r:id="rId14"/>
    <p:sldId id="476" r:id="rId15"/>
    <p:sldId id="479" r:id="rId16"/>
    <p:sldId id="477" r:id="rId17"/>
    <p:sldId id="468" r:id="rId18"/>
    <p:sldId id="480" r:id="rId19"/>
    <p:sldId id="471" r:id="rId20"/>
    <p:sldId id="481" r:id="rId21"/>
    <p:sldId id="462" r:id="rId22"/>
    <p:sldId id="461" r:id="rId23"/>
    <p:sldId id="463" r:id="rId24"/>
    <p:sldId id="464" r:id="rId25"/>
    <p:sldId id="465" r:id="rId26"/>
    <p:sldId id="472" r:id="rId27"/>
  </p:sldIdLst>
  <p:sldSz cx="12192000" cy="6858000"/>
  <p:notesSz cx="6797675" cy="9929813"/>
  <p:custDataLst>
    <p:tags r:id="rId29"/>
  </p:custDataLst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3974">
          <p15:clr>
            <a:srgbClr val="A4A3A4"/>
          </p15:clr>
        </p15:guide>
        <p15:guide id="4" orient="horz" pos="1162">
          <p15:clr>
            <a:srgbClr val="A4A3A4"/>
          </p15:clr>
        </p15:guide>
        <p15:guide id="5" pos="7151">
          <p15:clr>
            <a:srgbClr val="A4A3A4"/>
          </p15:clr>
        </p15:guide>
        <p15:guide id="6" pos="52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wa_Gasior" initials="E" lastIdx="1" clrIdx="0">
    <p:extLst>
      <p:ext uri="{19B8F6BF-5375-455C-9EA6-DF929625EA0E}">
        <p15:presenceInfo xmlns:p15="http://schemas.microsoft.com/office/powerpoint/2012/main" userId="Ewa_Gasi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59" autoAdjust="0"/>
    <p:restoredTop sz="95332" autoAdjust="0"/>
  </p:normalViewPr>
  <p:slideViewPr>
    <p:cSldViewPr>
      <p:cViewPr varScale="1">
        <p:scale>
          <a:sx n="111" d="100"/>
          <a:sy n="111" d="100"/>
        </p:scale>
        <p:origin x="276" y="96"/>
      </p:cViewPr>
      <p:guideLst>
        <p:guide orient="horz" pos="2160"/>
        <p:guide pos="3840"/>
        <p:guide orient="horz" pos="3974"/>
        <p:guide orient="horz" pos="1162"/>
        <p:guide pos="7151"/>
        <p:guide pos="529"/>
      </p:guideLst>
    </p:cSldViewPr>
  </p:slideViewPr>
  <p:outlineViewPr>
    <p:cViewPr>
      <p:scale>
        <a:sx n="33" d="100"/>
        <a:sy n="33" d="100"/>
      </p:scale>
      <p:origin x="0" y="-97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lip Markiel" userId="9bb634a9-4abf-401a-9d01-f1bbd2e4bd08" providerId="ADAL" clId="{3110AE2F-7910-4D71-9176-BF79991D2BD6}"/>
    <pc:docChg chg="modSld">
      <pc:chgData name="Filip Markiel" userId="9bb634a9-4abf-401a-9d01-f1bbd2e4bd08" providerId="ADAL" clId="{3110AE2F-7910-4D71-9176-BF79991D2BD6}" dt="2025-04-23T11:57:20.746" v="3" actId="20577"/>
      <pc:docMkLst>
        <pc:docMk/>
      </pc:docMkLst>
      <pc:sldChg chg="modSp mod">
        <pc:chgData name="Filip Markiel" userId="9bb634a9-4abf-401a-9d01-f1bbd2e4bd08" providerId="ADAL" clId="{3110AE2F-7910-4D71-9176-BF79991D2BD6}" dt="2025-04-23T11:56:52.443" v="1" actId="20577"/>
        <pc:sldMkLst>
          <pc:docMk/>
          <pc:sldMk cId="2012477616" sldId="461"/>
        </pc:sldMkLst>
        <pc:spChg chg="mod">
          <ac:chgData name="Filip Markiel" userId="9bb634a9-4abf-401a-9d01-f1bbd2e4bd08" providerId="ADAL" clId="{3110AE2F-7910-4D71-9176-BF79991D2BD6}" dt="2025-04-23T11:56:52.443" v="1" actId="20577"/>
          <ac:spMkLst>
            <pc:docMk/>
            <pc:sldMk cId="2012477616" sldId="461"/>
            <ac:spMk id="2" creationId="{A45F00DE-21D0-3641-A9C4-7A242D917944}"/>
          </ac:spMkLst>
        </pc:spChg>
      </pc:sldChg>
      <pc:sldChg chg="modSp mod">
        <pc:chgData name="Filip Markiel" userId="9bb634a9-4abf-401a-9d01-f1bbd2e4bd08" providerId="ADAL" clId="{3110AE2F-7910-4D71-9176-BF79991D2BD6}" dt="2025-04-23T11:57:20.746" v="3" actId="20577"/>
        <pc:sldMkLst>
          <pc:docMk/>
          <pc:sldMk cId="4038317121" sldId="472"/>
        </pc:sldMkLst>
        <pc:spChg chg="mod">
          <ac:chgData name="Filip Markiel" userId="9bb634a9-4abf-401a-9d01-f1bbd2e4bd08" providerId="ADAL" clId="{3110AE2F-7910-4D71-9176-BF79991D2BD6}" dt="2025-04-23T11:57:20.746" v="3" actId="20577"/>
          <ac:spMkLst>
            <pc:docMk/>
            <pc:sldMk cId="4038317121" sldId="472"/>
            <ac:spMk id="4" creationId="{58006DF5-B710-8248-8621-2C18AB09522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F2D1AA-A807-45C9-B81B-7AB47464D345}" type="datetimeFigureOut">
              <a:rPr lang="pl-PL" smtClean="0"/>
              <a:t>23.04.2025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CA9B70-4282-4131-9D67-1CC513EF87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9891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A9B70-4282-4131-9D67-1CC513EF87C4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3801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a 11">
            <a:extLst>
              <a:ext uri="{FF2B5EF4-FFF2-40B4-BE49-F238E27FC236}">
                <a16:creationId xmlns:a16="http://schemas.microsoft.com/office/drawing/2014/main" id="{B0BEF307-AF6A-4430-BA3C-24809CD1D810}"/>
              </a:ext>
            </a:extLst>
          </p:cNvPr>
          <p:cNvGrpSpPr/>
          <p:nvPr userDrawn="1"/>
        </p:nvGrpSpPr>
        <p:grpSpPr>
          <a:xfrm>
            <a:off x="1" y="2874923"/>
            <a:ext cx="11352583" cy="2028522"/>
            <a:chOff x="0" y="2420887"/>
            <a:chExt cx="10598203" cy="2286146"/>
          </a:xfrm>
        </p:grpSpPr>
        <p:sp>
          <p:nvSpPr>
            <p:cNvPr id="13" name="Pięciokąt 11">
              <a:extLst>
                <a:ext uri="{FF2B5EF4-FFF2-40B4-BE49-F238E27FC236}">
                  <a16:creationId xmlns:a16="http://schemas.microsoft.com/office/drawing/2014/main" id="{28E59FD2-8DFD-4C7E-A8E0-AB86094D7592}"/>
                </a:ext>
              </a:extLst>
            </p:cNvPr>
            <p:cNvSpPr/>
            <p:nvPr/>
          </p:nvSpPr>
          <p:spPr>
            <a:xfrm>
              <a:off x="109715" y="2420887"/>
              <a:ext cx="10488488" cy="2286145"/>
            </a:xfrm>
            <a:prstGeom prst="homePlate">
              <a:avLst>
                <a:gd name="adj" fmla="val 28296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/>
            </a:p>
          </p:txBody>
        </p:sp>
        <p:sp>
          <p:nvSpPr>
            <p:cNvPr id="14" name="Pięciokąt 9">
              <a:extLst>
                <a:ext uri="{FF2B5EF4-FFF2-40B4-BE49-F238E27FC236}">
                  <a16:creationId xmlns:a16="http://schemas.microsoft.com/office/drawing/2014/main" id="{9B46B65E-8BD4-4BDE-9A9D-D44A64841619}"/>
                </a:ext>
              </a:extLst>
            </p:cNvPr>
            <p:cNvSpPr/>
            <p:nvPr/>
          </p:nvSpPr>
          <p:spPr>
            <a:xfrm>
              <a:off x="0" y="2420888"/>
              <a:ext cx="10488488" cy="2286145"/>
            </a:xfrm>
            <a:prstGeom prst="homePlate">
              <a:avLst>
                <a:gd name="adj" fmla="val 28296"/>
              </a:avLst>
            </a:prstGeom>
            <a:solidFill>
              <a:schemeClr val="bg2"/>
            </a:solidFill>
          </p:spPr>
          <p:txBody>
            <a:bodyPr lIns="216000" tIns="144000" anchor="ctr"/>
            <a:lstStyle/>
            <a:p>
              <a:pPr marL="342900" lvl="0" indent="-342900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</a:pPr>
              <a:endParaRPr lang="en-US" sz="2400" noProof="0">
                <a:solidFill>
                  <a:schemeClr val="tx2"/>
                </a:solidFill>
              </a:endParaRPr>
            </a:p>
          </p:txBody>
        </p:sp>
      </p:grpSp>
      <p:sp>
        <p:nvSpPr>
          <p:cNvPr id="7" name="Title 1">
            <a:extLst>
              <a:ext uri="{FF2B5EF4-FFF2-40B4-BE49-F238E27FC236}">
                <a16:creationId xmlns:a16="http://schemas.microsoft.com/office/drawing/2014/main" id="{36CDCCBA-1D63-4925-ACBD-4455DAF803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943714"/>
            <a:ext cx="9650288" cy="1848090"/>
          </a:xfrm>
        </p:spPr>
        <p:txBody>
          <a:bodyPr anchor="ctr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B8182A57-36CF-4C38-A126-08E828D199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5085183"/>
            <a:ext cx="10515600" cy="919377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D345189-F5AF-46D7-89FE-FD4335BF93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97360" cy="365125"/>
          </a:xfrm>
        </p:spPr>
        <p:txBody>
          <a:bodyPr/>
          <a:lstStyle>
            <a:lvl1pPr>
              <a:defRPr sz="1600"/>
            </a:lvl1pPr>
          </a:lstStyle>
          <a:p>
            <a:fld id="{EF976BD5-8E5C-4F22-8603-257996F199EB}" type="datetime1">
              <a:rPr lang="en-US" noProof="0" smtClean="0"/>
              <a:t>4/23/2025</a:t>
            </a:fld>
            <a:endParaRPr lang="en-US" noProof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B66BFE9C-64DA-435C-A0C4-C5263E66B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9576" y="6356350"/>
            <a:ext cx="9073008" cy="365125"/>
          </a:xfrm>
        </p:spPr>
        <p:txBody>
          <a:bodyPr/>
          <a:lstStyle/>
          <a:p>
            <a:endParaRPr lang="en-US" noProof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0CBB0E3C-D5D7-46E7-BF28-DA84EAAEBF97}"/>
              </a:ext>
            </a:extLst>
          </p:cNvPr>
          <p:cNvSpPr/>
          <p:nvPr userDrawn="1"/>
        </p:nvSpPr>
        <p:spPr>
          <a:xfrm rot="16200000">
            <a:off x="11136612" y="3858311"/>
            <a:ext cx="2038776" cy="72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/>
          </a:p>
        </p:txBody>
      </p:sp>
      <p:pic>
        <p:nvPicPr>
          <p:cNvPr id="18" name="Obraz 17">
            <a:extLst>
              <a:ext uri="{FF2B5EF4-FFF2-40B4-BE49-F238E27FC236}">
                <a16:creationId xmlns:a16="http://schemas.microsoft.com/office/drawing/2014/main" id="{D3BD6225-0590-424F-8BCE-42980B1EB2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81846" y="535772"/>
            <a:ext cx="1628308" cy="177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3230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 advClick="0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7463DD-1237-4FA8-B195-CBD238876E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/>
              <a:t>Write title here</a:t>
            </a:r>
            <a:endParaRPr lang="en-US" dirty="0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E58D595-E919-4DC5-B7BC-954C39A6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7B19-8AF7-4AB9-83D8-6A98C89E6F95}" type="datetime1">
              <a:rPr lang="en-US" smtClean="0"/>
              <a:t>4/23/2025</a:t>
            </a:fld>
            <a:endParaRPr lang="en-US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F3C28E3-54FC-4AC8-868C-79CEEDCCA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DC6A627-F5F7-42F2-9FA7-5671168CC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55F45-05E1-4AB6-A090-051B6D14F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4653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7735F4-1557-410A-BABA-A1C0FE0CA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63355-C9B5-4A5F-874C-F35338AC1940}" type="datetime1">
              <a:rPr lang="en-US" smtClean="0"/>
              <a:t>4/23/2025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A954C8-A745-41A4-AAD0-A49124911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6D04F-F2B5-4DC6-AC72-0D7B2FF08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393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 advClick="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with Big pictu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obrazu 5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/>
          <a:lstStyle>
            <a:lvl1pPr>
              <a:defRPr baseline="0"/>
            </a:lvl1pPr>
          </a:lstStyle>
          <a:p>
            <a:r>
              <a:rPr lang="en-US" noProof="0"/>
              <a:t>Click to place image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7735F4-1557-410A-BABA-A1C0FE0CA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B532-2719-4DEF-88D0-72757E6464A2}" type="datetime1">
              <a:rPr lang="en-US" noProof="0" smtClean="0"/>
              <a:t>4/23/2025</a:t>
            </a:fld>
            <a:endParaRPr lang="en-US" noProof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A954C8-A745-41A4-AAD0-A49124911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6D04F-F2B5-4DC6-AC72-0D7B2FF08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9" name="Symbol zastępczy tekstu 8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4724400"/>
            <a:ext cx="12192000" cy="1225550"/>
          </a:xfrm>
          <a:solidFill>
            <a:schemeClr val="tx1">
              <a:alpha val="65000"/>
            </a:schemeClr>
          </a:solidFill>
        </p:spPr>
        <p:txBody>
          <a:bodyPr lIns="792000" tIns="72000" rIns="792000" bIns="72000" anchor="ctr">
            <a:normAutofit/>
          </a:bodyPr>
          <a:lstStyle>
            <a:lvl1pPr marL="0" indent="0" algn="ctr" defTabSz="949325">
              <a:buNone/>
              <a:tabLst>
                <a:tab pos="11839575" algn="l"/>
              </a:tabLst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Write your headline here</a:t>
            </a:r>
          </a:p>
        </p:txBody>
      </p:sp>
    </p:spTree>
    <p:extLst>
      <p:ext uri="{BB962C8B-B14F-4D97-AF65-F5344CB8AC3E}">
        <p14:creationId xmlns:p14="http://schemas.microsoft.com/office/powerpoint/2010/main" val="5742409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 advClick="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lumn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CE3ED3-490B-4FAC-966D-550B7E1D61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99257"/>
            <a:ext cx="10515600" cy="1097495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/>
              <a:t>Write title here</a:t>
            </a:r>
            <a:endParaRPr lang="en-US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5AF5FA9-3F68-4064-940B-B47C56A7208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31028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Write header here</a:t>
            </a:r>
            <a:endParaRPr lang="en-US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0DDA250-75B8-4845-8086-41269BE07F9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152649"/>
            <a:ext cx="5157787" cy="403701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Write your text here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5435D5A-4FD4-4D3B-81E1-CDC081DD751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31028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Write header here</a:t>
            </a:r>
            <a:endParaRPr lang="en-US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4E6B14F-36B5-4488-8B8C-59A4694C39E3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152649"/>
            <a:ext cx="5183188" cy="403701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Write your text here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1D552FE1-311D-423E-B735-CE863504C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5EE5-335C-4725-A15A-F385DE7F31F3}" type="datetime1">
              <a:rPr lang="en-US" smtClean="0"/>
              <a:t>4/23/2025</a:t>
            </a:fld>
            <a:endParaRPr lang="en-US" dirty="0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F4054BCD-A08B-4953-A5C7-7F23CEEC7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44168BDA-48AB-40E2-A2F4-F24BFB238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55F45-05E1-4AB6-A090-051B6D14F1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2597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 advClick="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T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a 11">
            <a:extLst>
              <a:ext uri="{FF2B5EF4-FFF2-40B4-BE49-F238E27FC236}">
                <a16:creationId xmlns:a16="http://schemas.microsoft.com/office/drawing/2014/main" id="{B0BEF307-AF6A-4430-BA3C-24809CD1D810}"/>
              </a:ext>
            </a:extLst>
          </p:cNvPr>
          <p:cNvGrpSpPr/>
          <p:nvPr userDrawn="1"/>
        </p:nvGrpSpPr>
        <p:grpSpPr>
          <a:xfrm>
            <a:off x="1" y="2276872"/>
            <a:ext cx="7404018" cy="1772046"/>
            <a:chOff x="0" y="2420887"/>
            <a:chExt cx="10601905" cy="2286146"/>
          </a:xfrm>
        </p:grpSpPr>
        <p:sp>
          <p:nvSpPr>
            <p:cNvPr id="13" name="Pięciokąt 11">
              <a:extLst>
                <a:ext uri="{FF2B5EF4-FFF2-40B4-BE49-F238E27FC236}">
                  <a16:creationId xmlns:a16="http://schemas.microsoft.com/office/drawing/2014/main" id="{28E59FD2-8DFD-4C7E-A8E0-AB86094D7592}"/>
                </a:ext>
              </a:extLst>
            </p:cNvPr>
            <p:cNvSpPr/>
            <p:nvPr/>
          </p:nvSpPr>
          <p:spPr>
            <a:xfrm>
              <a:off x="113417" y="2420887"/>
              <a:ext cx="10488488" cy="2286145"/>
            </a:xfrm>
            <a:prstGeom prst="homePlate">
              <a:avLst>
                <a:gd name="adj" fmla="val 28296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>
                <a:solidFill>
                  <a:schemeClr val="tx1"/>
                </a:solidFill>
              </a:endParaRPr>
            </a:p>
          </p:txBody>
        </p:sp>
        <p:sp>
          <p:nvSpPr>
            <p:cNvPr id="14" name="Pięciokąt 9">
              <a:extLst>
                <a:ext uri="{FF2B5EF4-FFF2-40B4-BE49-F238E27FC236}">
                  <a16:creationId xmlns:a16="http://schemas.microsoft.com/office/drawing/2014/main" id="{9B46B65E-8BD4-4BDE-9A9D-D44A64841619}"/>
                </a:ext>
              </a:extLst>
            </p:cNvPr>
            <p:cNvSpPr/>
            <p:nvPr/>
          </p:nvSpPr>
          <p:spPr>
            <a:xfrm>
              <a:off x="0" y="2420888"/>
              <a:ext cx="10488488" cy="2286145"/>
            </a:xfrm>
            <a:prstGeom prst="homePlate">
              <a:avLst>
                <a:gd name="adj" fmla="val 28296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/>
            </a:p>
          </p:txBody>
        </p:sp>
      </p:grpSp>
      <p:sp>
        <p:nvSpPr>
          <p:cNvPr id="7" name="Title 1">
            <a:extLst>
              <a:ext uri="{FF2B5EF4-FFF2-40B4-BE49-F238E27FC236}">
                <a16:creationId xmlns:a16="http://schemas.microsoft.com/office/drawing/2014/main" id="{36CDCCBA-1D63-4925-ACBD-4455DAF8030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276872"/>
            <a:ext cx="6049888" cy="1772045"/>
          </a:xfrm>
        </p:spPr>
        <p:txBody>
          <a:bodyPr anchor="ctr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Write Call to Action here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B8182A57-36CF-4C38-A126-08E828D199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221088"/>
            <a:ext cx="10515600" cy="1783473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Write details here / Contact information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D345189-F5AF-46D7-89FE-FD4335BF93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153344" cy="365125"/>
          </a:xfrm>
        </p:spPr>
        <p:txBody>
          <a:bodyPr/>
          <a:lstStyle/>
          <a:p>
            <a:fld id="{3CABD4F9-8AAC-48C6-BC1E-736087A26F0F}" type="datetime1">
              <a:rPr lang="en-US" noProof="0" smtClean="0"/>
              <a:t>4/23/2025</a:t>
            </a:fld>
            <a:endParaRPr lang="en-US" noProof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B66BFE9C-64DA-435C-A0C4-C5263E66B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35560" y="6356350"/>
            <a:ext cx="9217024" cy="365125"/>
          </a:xfrm>
        </p:spPr>
        <p:txBody>
          <a:bodyPr/>
          <a:lstStyle/>
          <a:p>
            <a:endParaRPr lang="en-US" noProof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3E8352-6962-4BC8-827D-F599EE3A6C8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4313" y="2276871"/>
            <a:ext cx="1764000" cy="1764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Add picture or icon here</a:t>
            </a: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0CBB0E3C-D5D7-46E7-BF28-DA84EAAEBF97}"/>
              </a:ext>
            </a:extLst>
          </p:cNvPr>
          <p:cNvSpPr/>
          <p:nvPr userDrawn="1"/>
        </p:nvSpPr>
        <p:spPr>
          <a:xfrm rot="16200000">
            <a:off x="11279234" y="3126895"/>
            <a:ext cx="1772046" cy="72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/>
          </a:p>
        </p:txBody>
      </p:sp>
      <p:pic>
        <p:nvPicPr>
          <p:cNvPr id="18" name="Obraz 17">
            <a:extLst>
              <a:ext uri="{FF2B5EF4-FFF2-40B4-BE49-F238E27FC236}">
                <a16:creationId xmlns:a16="http://schemas.microsoft.com/office/drawing/2014/main" id="{45FF597D-5AD9-473F-ABE4-BD6BA0FA2B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5440" y="572890"/>
            <a:ext cx="1242199" cy="1352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6691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 advClick="0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grpSp>
        <p:nvGrpSpPr>
          <p:cNvPr id="12" name="Grupa 11">
            <a:extLst>
              <a:ext uri="{FF2B5EF4-FFF2-40B4-BE49-F238E27FC236}">
                <a16:creationId xmlns:a16="http://schemas.microsoft.com/office/drawing/2014/main" id="{B0BEF307-AF6A-4430-BA3C-24809CD1D810}"/>
              </a:ext>
            </a:extLst>
          </p:cNvPr>
          <p:cNvGrpSpPr/>
          <p:nvPr userDrawn="1"/>
        </p:nvGrpSpPr>
        <p:grpSpPr>
          <a:xfrm>
            <a:off x="1" y="2340549"/>
            <a:ext cx="9461735" cy="2286146"/>
            <a:chOff x="0" y="2420887"/>
            <a:chExt cx="10598203" cy="2286146"/>
          </a:xfrm>
        </p:grpSpPr>
        <p:sp>
          <p:nvSpPr>
            <p:cNvPr id="13" name="Pięciokąt 11">
              <a:extLst>
                <a:ext uri="{FF2B5EF4-FFF2-40B4-BE49-F238E27FC236}">
                  <a16:creationId xmlns:a16="http://schemas.microsoft.com/office/drawing/2014/main" id="{28E59FD2-8DFD-4C7E-A8E0-AB86094D7592}"/>
                </a:ext>
              </a:extLst>
            </p:cNvPr>
            <p:cNvSpPr/>
            <p:nvPr/>
          </p:nvSpPr>
          <p:spPr>
            <a:xfrm>
              <a:off x="109715" y="2420887"/>
              <a:ext cx="10488488" cy="2286145"/>
            </a:xfrm>
            <a:prstGeom prst="homePlate">
              <a:avLst>
                <a:gd name="adj" fmla="val 28296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/>
            </a:p>
          </p:txBody>
        </p:sp>
        <p:sp>
          <p:nvSpPr>
            <p:cNvPr id="14" name="Pięciokąt 9">
              <a:extLst>
                <a:ext uri="{FF2B5EF4-FFF2-40B4-BE49-F238E27FC236}">
                  <a16:creationId xmlns:a16="http://schemas.microsoft.com/office/drawing/2014/main" id="{9B46B65E-8BD4-4BDE-9A9D-D44A64841619}"/>
                </a:ext>
              </a:extLst>
            </p:cNvPr>
            <p:cNvSpPr/>
            <p:nvPr/>
          </p:nvSpPr>
          <p:spPr>
            <a:xfrm>
              <a:off x="0" y="2420888"/>
              <a:ext cx="10488488" cy="2286145"/>
            </a:xfrm>
            <a:prstGeom prst="homePlate">
              <a:avLst>
                <a:gd name="adj" fmla="val 28296"/>
              </a:avLst>
            </a:prstGeom>
            <a:solidFill>
              <a:schemeClr val="bg2"/>
            </a:solidFill>
          </p:spPr>
          <p:txBody>
            <a:bodyPr lIns="216000" tIns="144000" anchor="ctr"/>
            <a:lstStyle/>
            <a:p>
              <a:pPr marL="342900" lvl="0" indent="-342900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</a:pPr>
              <a:endParaRPr lang="en-US" sz="2400" noProof="0">
                <a:solidFill>
                  <a:schemeClr val="tx2"/>
                </a:solidFill>
              </a:endParaRPr>
            </a:p>
          </p:txBody>
        </p:sp>
      </p:grpSp>
      <p:sp>
        <p:nvSpPr>
          <p:cNvPr id="7" name="Title 1">
            <a:extLst>
              <a:ext uri="{FF2B5EF4-FFF2-40B4-BE49-F238E27FC236}">
                <a16:creationId xmlns:a16="http://schemas.microsoft.com/office/drawing/2014/main" id="{36CDCCBA-1D63-4925-ACBD-4455DAF803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420797"/>
            <a:ext cx="7940040" cy="2082800"/>
          </a:xfrm>
        </p:spPr>
        <p:txBody>
          <a:bodyPr anchor="ctr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B8182A57-36CF-4C38-A126-08E828D199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802589"/>
            <a:ext cx="10515600" cy="120197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D345189-F5AF-46D7-89FE-FD4335BF93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97360" cy="365125"/>
          </a:xfrm>
        </p:spPr>
        <p:txBody>
          <a:bodyPr/>
          <a:lstStyle>
            <a:lvl1pPr>
              <a:defRPr sz="1600"/>
            </a:lvl1pPr>
          </a:lstStyle>
          <a:p>
            <a:fld id="{EF976BD5-8E5C-4F22-8603-257996F199EB}" type="datetime1">
              <a:rPr lang="en-US" noProof="0" smtClean="0"/>
              <a:t>4/23/2025</a:t>
            </a:fld>
            <a:endParaRPr lang="en-US" noProof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B66BFE9C-64DA-435C-A0C4-C5263E66B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9576" y="6356350"/>
            <a:ext cx="9073008" cy="365125"/>
          </a:xfrm>
        </p:spPr>
        <p:txBody>
          <a:bodyPr/>
          <a:lstStyle/>
          <a:p>
            <a:endParaRPr lang="en-US" noProof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0CBB0E3C-D5D7-46E7-BF28-DA84EAAEBF97}"/>
              </a:ext>
            </a:extLst>
          </p:cNvPr>
          <p:cNvSpPr/>
          <p:nvPr userDrawn="1"/>
        </p:nvSpPr>
        <p:spPr>
          <a:xfrm rot="16200000">
            <a:off x="11012928" y="3447621"/>
            <a:ext cx="228614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5806253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 advClick="0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a 7">
            <a:extLst>
              <a:ext uri="{FF2B5EF4-FFF2-40B4-BE49-F238E27FC236}">
                <a16:creationId xmlns:a16="http://schemas.microsoft.com/office/drawing/2014/main" id="{02426AB6-259F-404E-A1C2-3D613FD873D4}"/>
              </a:ext>
            </a:extLst>
          </p:cNvPr>
          <p:cNvGrpSpPr/>
          <p:nvPr userDrawn="1"/>
        </p:nvGrpSpPr>
        <p:grpSpPr>
          <a:xfrm>
            <a:off x="841192" y="1669056"/>
            <a:ext cx="10512608" cy="4369663"/>
            <a:chOff x="2279576" y="1556792"/>
            <a:chExt cx="10512608" cy="4195663"/>
          </a:xfrm>
        </p:grpSpPr>
        <p:sp>
          <p:nvSpPr>
            <p:cNvPr id="10" name="Content Placeholder 2">
              <a:extLst>
                <a:ext uri="{FF2B5EF4-FFF2-40B4-BE49-F238E27FC236}">
                  <a16:creationId xmlns:a16="http://schemas.microsoft.com/office/drawing/2014/main" id="{2B550863-DEFE-4E30-B2B2-4E420F7DCAB7}"/>
                </a:ext>
              </a:extLst>
            </p:cNvPr>
            <p:cNvSpPr txBox="1">
              <a:spLocks/>
            </p:cNvSpPr>
            <p:nvPr/>
          </p:nvSpPr>
          <p:spPr>
            <a:xfrm>
              <a:off x="2351584" y="1556792"/>
              <a:ext cx="10440600" cy="4195663"/>
            </a:xfrm>
            <a:prstGeom prst="rect">
              <a:avLst/>
            </a:prstGeom>
            <a:solidFill>
              <a:schemeClr val="bg2"/>
            </a:solidFill>
          </p:spPr>
          <p:txBody>
            <a:bodyPr lIns="216000" tIns="144000" anchor="ctr"/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914400" indent="-4572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200" lvl="1" indent="0">
                <a:buNone/>
              </a:pPr>
              <a:endParaRPr lang="en-US" noProof="0"/>
            </a:p>
          </p:txBody>
        </p:sp>
        <p:sp>
          <p:nvSpPr>
            <p:cNvPr id="11" name="Prostokąt 10">
              <a:extLst>
                <a:ext uri="{FF2B5EF4-FFF2-40B4-BE49-F238E27FC236}">
                  <a16:creationId xmlns:a16="http://schemas.microsoft.com/office/drawing/2014/main" id="{E002F8B9-1F2B-4C81-B3C4-535A1D92B532}"/>
                </a:ext>
              </a:extLst>
            </p:cNvPr>
            <p:cNvSpPr/>
            <p:nvPr/>
          </p:nvSpPr>
          <p:spPr>
            <a:xfrm>
              <a:off x="2279576" y="1556792"/>
              <a:ext cx="72008" cy="419566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60FD3-C03C-4DB5-A320-2BE3E848370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26159" y="1778503"/>
            <a:ext cx="10210409" cy="4064001"/>
          </a:xfrm>
        </p:spPr>
        <p:txBody>
          <a:bodyPr/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1pPr>
            <a:lvl2pPr marL="800100" indent="-342900">
              <a:buFont typeface="Arial" panose="020B0604020202020204" pitchFamily="34" charset="0"/>
              <a:buChar char="•"/>
              <a:defRPr lang="en-US" dirty="0"/>
            </a:lvl2pPr>
            <a:lvl3pPr marL="1257300" indent="-342900">
              <a:buFont typeface="Arial" panose="020B0604020202020204" pitchFamily="34" charset="0"/>
              <a:buChar char="•"/>
              <a:defRPr lang="en-US" dirty="0"/>
            </a:lvl3pPr>
            <a:lvl4pPr marL="1657350" indent="-285750">
              <a:buFont typeface="Arial" panose="020B0604020202020204" pitchFamily="34" charset="0"/>
              <a:buChar char="•"/>
              <a:defRPr lang="en-US" dirty="0"/>
            </a:lvl4pPr>
            <a:lvl5pPr marL="2114550" indent="-285750">
              <a:buFont typeface="Arial" panose="020B0604020202020204" pitchFamily="34" charset="0"/>
              <a:buChar char="•"/>
              <a:defRPr lang="pl-PL" dirty="0"/>
            </a:lvl5pPr>
          </a:lstStyle>
          <a:p>
            <a:pPr lvl="0"/>
            <a:r>
              <a:rPr lang="en-US" noProof="0" dirty="0"/>
              <a:t>Write your text here - First level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3D50F-2265-4988-A9EA-215EE1150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CCBA9-5EF1-4AB2-9A0B-BCCF2605A6E6}" type="datetime1">
              <a:rPr lang="en-US" noProof="0" smtClean="0"/>
              <a:t>4/23/2025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8CDE1-24B2-46AC-82B8-EA59AC8EB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16EF0-0CFA-44A4-A20B-92F2FA772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2" name="Tytuł 11">
            <a:extLst>
              <a:ext uri="{FF2B5EF4-FFF2-40B4-BE49-F238E27FC236}">
                <a16:creationId xmlns:a16="http://schemas.microsoft.com/office/drawing/2014/main" id="{2FEAF3D5-2F15-4BBD-9ED9-C949465254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Write title here</a:t>
            </a:r>
          </a:p>
        </p:txBody>
      </p:sp>
    </p:spTree>
    <p:extLst>
      <p:ext uri="{BB962C8B-B14F-4D97-AF65-F5344CB8AC3E}">
        <p14:creationId xmlns:p14="http://schemas.microsoft.com/office/powerpoint/2010/main" val="3948535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60FD3-C03C-4DB5-A320-2BE3E848370D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 lang="en-US" noProof="0" dirty="0"/>
            </a:lvl1pPr>
            <a:lvl2pPr>
              <a:defRPr lang="en-US" noProof="0" dirty="0"/>
            </a:lvl2pPr>
            <a:lvl3pPr>
              <a:defRPr lang="en-US" noProof="0" dirty="0"/>
            </a:lvl3pPr>
            <a:lvl4pPr>
              <a:defRPr lang="en-US" noProof="0" dirty="0"/>
            </a:lvl4pPr>
            <a:lvl5pPr>
              <a:defRPr lang="en-US" noProof="0" dirty="0"/>
            </a:lvl5pPr>
          </a:lstStyle>
          <a:p>
            <a:pPr lvl="0"/>
            <a:r>
              <a:rPr lang="en-US" noProof="0" dirty="0"/>
              <a:t>Write your text here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3D50F-2265-4988-A9EA-215EE1150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104F9-2BF3-410B-8EAD-19FE11D22430}" type="datetime1">
              <a:rPr lang="en-US" noProof="0" smtClean="0"/>
              <a:t>4/23/2025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8CDE1-24B2-46AC-82B8-EA59AC8EB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16EF0-0CFA-44A4-A20B-92F2FA772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D432C2-953E-4645-BC73-3709396F72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Write title here</a:t>
            </a:r>
          </a:p>
        </p:txBody>
      </p:sp>
    </p:spTree>
    <p:extLst>
      <p:ext uri="{BB962C8B-B14F-4D97-AF65-F5344CB8AC3E}">
        <p14:creationId xmlns:p14="http://schemas.microsoft.com/office/powerpoint/2010/main" val="35615847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Pic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60FD3-C03C-4DB5-A320-2BE3E848370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304926"/>
            <a:ext cx="10515600" cy="198005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Write your text here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3D50F-2265-4988-A9EA-215EE1150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104F9-2BF3-410B-8EAD-19FE11D22430}" type="datetime1">
              <a:rPr lang="en-US" noProof="0" smtClean="0"/>
              <a:t>4/23/2025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8CDE1-24B2-46AC-82B8-EA59AC8EB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16EF0-0CFA-44A4-A20B-92F2FA772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D432C2-953E-4645-BC73-3709396F72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Write title here</a:t>
            </a:r>
          </a:p>
        </p:txBody>
      </p:sp>
      <p:sp>
        <p:nvSpPr>
          <p:cNvPr id="8" name="Symbol zastępczy obrazu 7"/>
          <p:cNvSpPr>
            <a:spLocks noGrp="1"/>
          </p:cNvSpPr>
          <p:nvPr>
            <p:ph type="pic" sz="quarter" idx="13"/>
          </p:nvPr>
        </p:nvSpPr>
        <p:spPr>
          <a:xfrm>
            <a:off x="0" y="3429000"/>
            <a:ext cx="12192000" cy="3429000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02355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60FD3-C03C-4DB5-A320-2BE3E848370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solidFill>
            <a:schemeClr val="bg2"/>
          </a:solidFill>
          <a:ln>
            <a:noFill/>
          </a:ln>
        </p:spPr>
        <p:txBody>
          <a:bodyPr lIns="180000" tIns="180000" rIns="180000" bIns="180000"/>
          <a:lstStyle>
            <a:lvl1pPr marL="0" indent="0">
              <a:buNone/>
              <a:defRPr lang="en-US" noProof="0" dirty="0"/>
            </a:lvl1pPr>
            <a:lvl2pPr marL="447675" indent="-228600">
              <a:defRPr lang="en-US" noProof="0" dirty="0"/>
            </a:lvl2pPr>
            <a:lvl3pPr marL="895350" indent="-228600">
              <a:defRPr lang="en-US" noProof="0" dirty="0"/>
            </a:lvl3pPr>
            <a:lvl4pPr marL="1343025" indent="-228600">
              <a:defRPr lang="en-US" noProof="0" dirty="0"/>
            </a:lvl4pPr>
            <a:lvl5pPr marL="1790700" indent="-228600">
              <a:defRPr lang="en-US" noProof="0" dirty="0"/>
            </a:lvl5pPr>
          </a:lstStyle>
          <a:p>
            <a:pPr lvl="0"/>
            <a:r>
              <a:rPr lang="en-US" noProof="0" dirty="0"/>
              <a:t>Write your text here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3D50F-2265-4988-A9EA-215EE1150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171A1-56AA-429D-9263-0A0B84E43F23}" type="datetime1">
              <a:rPr lang="en-US" noProof="0" smtClean="0"/>
              <a:t>4/23/2025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8CDE1-24B2-46AC-82B8-EA59AC8EB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16EF0-0CFA-44A4-A20B-92F2FA772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B3284616-FAE3-45AB-8A39-47861F1F5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Write title here</a:t>
            </a:r>
          </a:p>
        </p:txBody>
      </p:sp>
    </p:spTree>
    <p:extLst>
      <p:ext uri="{BB962C8B-B14F-4D97-AF65-F5344CB8AC3E}">
        <p14:creationId xmlns:p14="http://schemas.microsoft.com/office/powerpoint/2010/main" val="878406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F9451E-7A5A-40E5-845B-46EB32ADBD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Write title here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D7FE1F-3A6C-4A90-8374-5A9240EC73E4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304925"/>
            <a:ext cx="5181600" cy="500439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Write your text here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581F8AE-70D5-464D-A5BE-ACFB8E5DE7C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304925"/>
            <a:ext cx="5181600" cy="500439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/>
              <a:t>Write your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B4C253D-F093-445B-831E-F85900448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2EC4-E4E5-4A00-9824-9421A71B7EFC}" type="datetime1">
              <a:rPr lang="en-US" noProof="0" smtClean="0"/>
              <a:t>4/23/2025</a:t>
            </a:fld>
            <a:endParaRPr lang="en-US" noProof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EE34FFE-0F03-4D00-8DB3-08CBEA358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A41EDE8-BBB1-4F88-ADD5-7A00E301B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55F45-05E1-4AB6-A090-051B6D14F12A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6217409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obrazu 8"/>
          <p:cNvSpPr>
            <a:spLocks noGrp="1"/>
          </p:cNvSpPr>
          <p:nvPr>
            <p:ph type="pic" sz="quarter" idx="13"/>
          </p:nvPr>
        </p:nvSpPr>
        <p:spPr>
          <a:xfrm>
            <a:off x="6168008" y="0"/>
            <a:ext cx="6023992" cy="6858000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noProof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4F9451E-7A5A-40E5-845B-46EB32ADBD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16633"/>
            <a:ext cx="5139242" cy="108012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/>
              <a:t>Write title here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D7FE1F-3A6C-4A90-8374-5A9240EC73E4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304925"/>
            <a:ext cx="5135088" cy="500439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Write your text here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B4C253D-F093-445B-831E-F85900448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2EC4-E4E5-4A00-9824-9421A71B7EFC}" type="datetime1">
              <a:rPr lang="en-US" noProof="0" smtClean="0"/>
              <a:t>4/23/2025</a:t>
            </a:fld>
            <a:endParaRPr lang="en-US" noProof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EE34FFE-0F03-4D00-8DB3-08CBEA358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1544" y="6446006"/>
            <a:ext cx="3960440" cy="365125"/>
          </a:xfrm>
        </p:spPr>
        <p:txBody>
          <a:bodyPr/>
          <a:lstStyle/>
          <a:p>
            <a:endParaRPr lang="en-US" noProof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A41EDE8-BBB1-4F88-ADD5-7A00E301B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55F45-05E1-4AB6-A090-051B6D14F12A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855982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obrazu 8"/>
          <p:cNvSpPr>
            <a:spLocks noGrp="1"/>
          </p:cNvSpPr>
          <p:nvPr>
            <p:ph type="pic" sz="quarter" idx="13"/>
          </p:nvPr>
        </p:nvSpPr>
        <p:spPr>
          <a:xfrm>
            <a:off x="-10941" y="0"/>
            <a:ext cx="6023992" cy="6858000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noProof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4F9451E-7A5A-40E5-845B-46EB32ADBD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04391" y="107108"/>
            <a:ext cx="5139242" cy="108012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/>
              <a:t>Write title here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D7FE1F-3A6C-4A90-8374-5A9240EC73E4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204391" y="1304925"/>
            <a:ext cx="5135088" cy="500439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/>
              <a:t>Write your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B4C253D-F093-445B-831E-F85900448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2EC4-E4E5-4A00-9824-9421A71B7EFC}" type="datetime1">
              <a:rPr lang="en-US" noProof="0" smtClean="0"/>
              <a:t>4/23/2025</a:t>
            </a:fld>
            <a:endParaRPr lang="en-US" noProof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EE34FFE-0F03-4D00-8DB3-08CBEA358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1544" y="6446006"/>
            <a:ext cx="3960440" cy="365125"/>
          </a:xfrm>
        </p:spPr>
        <p:txBody>
          <a:bodyPr/>
          <a:lstStyle/>
          <a:p>
            <a:endParaRPr lang="en-US" noProof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A41EDE8-BBB1-4F88-ADD5-7A00E301B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55F45-05E1-4AB6-A090-051B6D14F12A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2572897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866149-D9DB-4110-BE38-E3F6E4BC5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000"/>
            <a:ext cx="10515600" cy="11038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/>
              <a:t>Write title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A543A4-A38A-42F0-B552-F0A92F184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19870"/>
            <a:ext cx="10515600" cy="49894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E0776-F1A8-4911-A447-3C456A4825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46006"/>
            <a:ext cx="108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B9A57-0D1C-4E2E-9BAE-0B1BD4EC6FAF}" type="datetime1">
              <a:rPr lang="en-US" noProof="0" smtClean="0"/>
              <a:t>4/23/2025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05E99-3851-4853-A693-D2F34F1D76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1544" y="6446006"/>
            <a:ext cx="91450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70682-E008-4E8D-9CC5-59A9D1A185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6569" y="6446006"/>
            <a:ext cx="5568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0CBB0E3C-D5D7-46E7-BF28-DA84EAAEBF97}"/>
              </a:ext>
            </a:extLst>
          </p:cNvPr>
          <p:cNvSpPr/>
          <p:nvPr userDrawn="1"/>
        </p:nvSpPr>
        <p:spPr>
          <a:xfrm>
            <a:off x="4943872" y="0"/>
            <a:ext cx="2304256" cy="10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/>
          </a:p>
        </p:txBody>
      </p:sp>
      <p:sp>
        <p:nvSpPr>
          <p:cNvPr id="8" name="Pięciokąt 25">
            <a:extLst>
              <a:ext uri="{FF2B5EF4-FFF2-40B4-BE49-F238E27FC236}">
                <a16:creationId xmlns:a16="http://schemas.microsoft.com/office/drawing/2014/main" id="{0E829666-BF5D-4AFB-BF7E-F356304BA7CD}"/>
              </a:ext>
            </a:extLst>
          </p:cNvPr>
          <p:cNvSpPr/>
          <p:nvPr userDrawn="1"/>
        </p:nvSpPr>
        <p:spPr>
          <a:xfrm rot="10800000">
            <a:off x="11856640" y="6394652"/>
            <a:ext cx="335360" cy="467832"/>
          </a:xfrm>
          <a:prstGeom prst="homePlate">
            <a:avLst>
              <a:gd name="adj" fmla="val 35234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75065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  <p:sldLayoutId id="2147484003" r:id="rId2"/>
    <p:sldLayoutId id="2147483987" r:id="rId3"/>
    <p:sldLayoutId id="2147483989" r:id="rId4"/>
    <p:sldLayoutId id="2147484001" r:id="rId5"/>
    <p:sldLayoutId id="2147483988" r:id="rId6"/>
    <p:sldLayoutId id="2147483995" r:id="rId7"/>
    <p:sldLayoutId id="2147484000" r:id="rId8"/>
    <p:sldLayoutId id="2147484002" r:id="rId9"/>
    <p:sldLayoutId id="2147483997" r:id="rId10"/>
    <p:sldLayoutId id="2147483993" r:id="rId11"/>
    <p:sldLayoutId id="2147483999" r:id="rId12"/>
    <p:sldLayoutId id="2147483996" r:id="rId13"/>
    <p:sldLayoutId id="2147483998" r:id="rId14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 advClick="0">
        <p:fade/>
      </p:transition>
    </mc:Fallback>
  </mc:AlternateContent>
  <p:hf hdr="0" ftr="0" dt="0"/>
  <p:txStyles>
    <p:titleStyle>
      <a:lvl1pPr algn="ctr" defTabSz="9144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151" userDrawn="1">
          <p15:clr>
            <a:srgbClr val="F26B43"/>
          </p15:clr>
        </p15:guide>
        <p15:guide id="2" orient="horz" pos="822" userDrawn="1">
          <p15:clr>
            <a:srgbClr val="F26B43"/>
          </p15:clr>
        </p15:guide>
        <p15:guide id="3" orient="horz" pos="3978" userDrawn="1">
          <p15:clr>
            <a:srgbClr val="F26B43"/>
          </p15:clr>
        </p15:guide>
        <p15:guide id="4" pos="5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e.gasior@instytutksiazki.pl" TargetMode="External"/><Relationship Id="rId2" Type="http://schemas.openxmlformats.org/officeDocument/2006/relationships/hyperlink" Target="https://instytutksiazki.pl/" TargetMode="External"/><Relationship Id="rId1" Type="http://schemas.openxmlformats.org/officeDocument/2006/relationships/slideLayout" Target="../slideLayouts/slideLayout11.xml"/><Relationship Id="rId5" Type="http://schemas.openxmlformats.org/officeDocument/2006/relationships/hyperlink" Target="mailto:a.lewandowska@instytutksiazki.pl" TargetMode="External"/><Relationship Id="rId4" Type="http://schemas.openxmlformats.org/officeDocument/2006/relationships/hyperlink" Target="mailto:f.markiel@instytutksiazki.p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9D059-C49A-45A7-83C0-B4BA4D48FF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/>
              <a:t>Program własny Instytutu Książki</a:t>
            </a:r>
            <a:br>
              <a:rPr lang="pl-PL" sz="4000" b="1"/>
            </a:br>
            <a:r>
              <a:rPr lang="pl-PL" sz="4000" b="1"/>
              <a:t>„Certyfikat dla małych księgarni”</a:t>
            </a:r>
            <a:endParaRPr lang="en-US" sz="2800" b="1" dirty="0"/>
          </a:p>
        </p:txBody>
      </p:sp>
      <p:pic>
        <p:nvPicPr>
          <p:cNvPr id="8" name="Obraz 7" descr="Obraz zawierający tekst, Czcionka, logo, Grafika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EC20304B-4DF5-231E-6E2B-2F81BA6D70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5027" y="116632"/>
            <a:ext cx="1921945" cy="1972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18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07882F51-15BC-8044-9F8F-851B476B5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b="1" dirty="0"/>
              <a:t>wynagrodzenia osobowe</a:t>
            </a:r>
            <a:r>
              <a:rPr lang="pl-PL" sz="2400" dirty="0"/>
              <a:t>;</a:t>
            </a:r>
          </a:p>
          <a:p>
            <a:r>
              <a:rPr lang="pl-PL" sz="2400" dirty="0"/>
              <a:t>finansowanie </a:t>
            </a:r>
            <a:r>
              <a:rPr lang="pl-PL" sz="2400" b="1" dirty="0"/>
              <a:t>publikacji książkowych i wydawania czasopism</a:t>
            </a:r>
            <a:r>
              <a:rPr lang="pl-PL" sz="2400" dirty="0"/>
              <a:t>;</a:t>
            </a:r>
          </a:p>
          <a:p>
            <a:r>
              <a:rPr lang="pl-PL" sz="2400" b="1" dirty="0"/>
              <a:t>zakup materiałów eksploatacyjnych</a:t>
            </a:r>
            <a:r>
              <a:rPr lang="pl-PL" sz="2400" dirty="0"/>
              <a:t>, czyli elementów czy podzespołów, które w trakcie użytkowania danego urządzenia zużywają się bądź kończy się ich termin ważności. np. tonerów, bębnów, głowic, baterii itp.</a:t>
            </a:r>
          </a:p>
          <a:p>
            <a:r>
              <a:rPr lang="pl-PL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usługi związane z prowadzeniem </a:t>
            </a:r>
            <a:r>
              <a:rPr lang="pl-PL" sz="2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kont i sprzedażą za pośrednictwem internetowych platform sprzedażowych</a:t>
            </a:r>
            <a:r>
              <a:rPr lang="pl-PL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r>
              <a:rPr lang="pl-PL" sz="2400" dirty="0"/>
              <a:t>wartości </a:t>
            </a:r>
            <a:r>
              <a:rPr lang="pl-PL" sz="2400" b="1" dirty="0"/>
              <a:t>niematerialne i prawne</a:t>
            </a:r>
            <a:r>
              <a:rPr lang="pl-PL" sz="2400" dirty="0"/>
              <a:t>.</a:t>
            </a: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35CACDDC-3727-EF48-AA0F-998918567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noProof="0" smtClean="0"/>
              <a:t>10</a:t>
            </a:fld>
            <a:endParaRPr lang="en-US" noProof="0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9526F37F-F289-5742-9EF6-0EDAF46B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Koszty promocji księgarni – koszty niekwalifikowane:</a:t>
            </a:r>
          </a:p>
        </p:txBody>
      </p:sp>
    </p:spTree>
    <p:extLst>
      <p:ext uri="{BB962C8B-B14F-4D97-AF65-F5344CB8AC3E}">
        <p14:creationId xmlns:p14="http://schemas.microsoft.com/office/powerpoint/2010/main" val="1087376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F6CC8F98-0B90-BECD-7A66-A0A081C05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9871"/>
            <a:ext cx="10515600" cy="2109129"/>
          </a:xfrm>
        </p:spPr>
        <p:txBody>
          <a:bodyPr>
            <a:normAutofit/>
          </a:bodyPr>
          <a:lstStyle/>
          <a:p>
            <a:r>
              <a:rPr lang="pl-PL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koszty </a:t>
            </a:r>
            <a:r>
              <a:rPr lang="pl-PL" sz="2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usług doradczych i konsultingowych </a:t>
            </a:r>
            <a:r>
              <a:rPr lang="pl-PL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(np. doradztwo prawne, podatkowe, organizacyjne, finansowe i inne); </a:t>
            </a:r>
          </a:p>
          <a:p>
            <a:r>
              <a:rPr lang="pl-PL" sz="2400" dirty="0">
                <a:cs typeface="Calibri" panose="020F0502020204030204" pitchFamily="34" charset="0"/>
              </a:rPr>
              <a:t>koszty </a:t>
            </a:r>
            <a:r>
              <a:rPr lang="pl-PL" sz="2400" b="1" dirty="0">
                <a:cs typeface="Calibri" panose="020F0502020204030204" pitchFamily="34" charset="0"/>
              </a:rPr>
              <a:t>obsługi księgowej</a:t>
            </a:r>
            <a:r>
              <a:rPr lang="pl-PL" sz="2400" dirty="0">
                <a:cs typeface="Calibri" panose="020F0502020204030204" pitchFamily="34" charset="0"/>
              </a:rPr>
              <a:t>;</a:t>
            </a:r>
          </a:p>
          <a:p>
            <a:r>
              <a:rPr lang="pl-PL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koszty </a:t>
            </a:r>
            <a:r>
              <a:rPr lang="pl-PL" sz="2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architekta wnętrz</a:t>
            </a:r>
            <a:r>
              <a:rPr lang="pl-PL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D98B0086-7F25-1E76-9113-AF55AA330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noProof="0" smtClean="0"/>
              <a:t>11</a:t>
            </a:fld>
            <a:endParaRPr lang="en-US" noProof="0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6F165BB1-246B-F26F-2380-92E713DF8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Koszty konsultingu i doradztwa – koszty kwalifikowane: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8FAB0C38-A929-4F9B-A28B-24B40B424D09}"/>
              </a:ext>
            </a:extLst>
          </p:cNvPr>
          <p:cNvSpPr txBox="1"/>
          <p:nvPr/>
        </p:nvSpPr>
        <p:spPr>
          <a:xfrm>
            <a:off x="729402" y="3444889"/>
            <a:ext cx="108550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pl-PL" sz="3600" dirty="0">
                <a:latin typeface="+mj-lt"/>
              </a:rPr>
              <a:t>Koszty konsultingu i doradztwa – koszty niekwalifikowane:</a:t>
            </a:r>
            <a:endParaRPr lang="pl-PL" sz="36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2E57D8A5-2F77-851E-EA61-9E192D296FA5}"/>
              </a:ext>
            </a:extLst>
          </p:cNvPr>
          <p:cNvSpPr txBox="1"/>
          <p:nvPr/>
        </p:nvSpPr>
        <p:spPr>
          <a:xfrm>
            <a:off x="838200" y="4375560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9122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koszty</a:t>
            </a:r>
            <a:r>
              <a:rPr lang="pl-PL" sz="24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 wynagrodzeń osobowych</a:t>
            </a:r>
            <a:r>
              <a:rPr lang="pl-PL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9853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 advClick="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07882F51-15BC-8044-9F8F-851B476B5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koszty </a:t>
            </a:r>
            <a:r>
              <a:rPr lang="pl-PL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czynszu i innych opłat stałych 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(np. kosztów zarządzania nieruchomością), w tym także koszty </a:t>
            </a:r>
            <a:r>
              <a:rPr lang="pl-PL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energii elektrycznej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wody, gazu, koszty ogrzewania, </a:t>
            </a:r>
            <a:r>
              <a:rPr lang="pl-PL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usług telefonicznych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dostępu do Internetu, terminali płatniczych, koszty związane z wywozem nieczystości;</a:t>
            </a:r>
          </a:p>
          <a:p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koszty </a:t>
            </a:r>
            <a:r>
              <a:rPr lang="pl-PL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ubezpieczenia lokalu 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oraz </a:t>
            </a:r>
            <a:r>
              <a:rPr lang="pl-PL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ubezpieczenia posiadanego sprzętu i wyposażenia księgarni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koszty najmu, leasingu i dzierżawy sprzętu oraz wyposażenia (poza najmem długoterminowym i leasingiem samochodów służbowych), </a:t>
            </a:r>
            <a:r>
              <a:rPr lang="pl-PL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koszty opłat serwisowych i naprawczych sprzętu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pl-PL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koszty </a:t>
            </a:r>
            <a:r>
              <a:rPr lang="pl-PL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utrzymania czystości w lokalu 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(rozumiane jako koszty usług oraz zakupu koniecznych środków czystości i dezynfekcji) oraz </a:t>
            </a:r>
            <a:r>
              <a:rPr lang="pl-PL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koszty usług ochroniarskich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koszty </a:t>
            </a:r>
            <a:r>
              <a:rPr lang="pl-PL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zakupu licencji i oprogramowania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35CACDDC-3727-EF48-AA0F-998918567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noProof="0" smtClean="0"/>
              <a:t>12</a:t>
            </a:fld>
            <a:endParaRPr lang="en-US" noProof="0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9526F37F-F289-5742-9EF6-0EDAF46B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Koszty stałe – koszty kwalifikowane:</a:t>
            </a:r>
          </a:p>
        </p:txBody>
      </p:sp>
    </p:spTree>
    <p:extLst>
      <p:ext uri="{BB962C8B-B14F-4D97-AF65-F5344CB8AC3E}">
        <p14:creationId xmlns:p14="http://schemas.microsoft.com/office/powerpoint/2010/main" val="182297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07882F51-15BC-8044-9F8F-851B476B5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finansowanie </a:t>
            </a:r>
            <a:r>
              <a:rPr lang="pl-PL" sz="2400" b="1" dirty="0"/>
              <a:t>kosztów paliwa, delegacji, noclegów</a:t>
            </a:r>
            <a:r>
              <a:rPr lang="pl-PL" sz="2400" dirty="0"/>
              <a:t>, usług </a:t>
            </a:r>
            <a:r>
              <a:rPr lang="pl-PL" sz="2400" b="1" dirty="0"/>
              <a:t>gastronomicznych</a:t>
            </a:r>
            <a:r>
              <a:rPr lang="pl-PL" sz="2400" dirty="0"/>
              <a:t> i cateringowych, </a:t>
            </a:r>
            <a:r>
              <a:rPr lang="pl-PL" sz="2400" b="1" dirty="0"/>
              <a:t>kosztów pocztowych i kurierskich</a:t>
            </a:r>
            <a:r>
              <a:rPr lang="pl-PL" sz="2400" dirty="0"/>
              <a:t>, </a:t>
            </a:r>
            <a:r>
              <a:rPr lang="pl-PL" sz="2400" b="1" dirty="0"/>
              <a:t>kosztów dystrybucji</a:t>
            </a:r>
            <a:r>
              <a:rPr lang="pl-PL" sz="2400" dirty="0"/>
              <a:t>; </a:t>
            </a:r>
          </a:p>
          <a:p>
            <a:r>
              <a:rPr lang="pl-PL" sz="2400" dirty="0"/>
              <a:t>finansowanie </a:t>
            </a:r>
            <a:r>
              <a:rPr lang="pl-PL" sz="2400" b="1" dirty="0"/>
              <a:t>wynagrodzeń osobowych</a:t>
            </a:r>
            <a:r>
              <a:rPr lang="pl-PL" sz="2400" dirty="0"/>
              <a:t>; </a:t>
            </a:r>
          </a:p>
          <a:p>
            <a:r>
              <a:rPr lang="pl-PL" sz="2400" dirty="0"/>
              <a:t>finansowanie </a:t>
            </a:r>
            <a:r>
              <a:rPr lang="pl-PL" sz="2400" b="1" dirty="0"/>
              <a:t>kosztów utrzymania magazynów zewnętrznych</a:t>
            </a:r>
            <a:r>
              <a:rPr lang="pl-PL" sz="2400" dirty="0"/>
              <a:t>, </a:t>
            </a:r>
            <a:r>
              <a:rPr lang="pl-PL" sz="2400" b="1" dirty="0"/>
              <a:t>samochodów służbowych (w tym najem długoterminowy i leasing samochodów służbowych)</a:t>
            </a:r>
            <a:r>
              <a:rPr lang="pl-PL" sz="2400" dirty="0"/>
              <a:t>, </a:t>
            </a:r>
            <a:r>
              <a:rPr lang="pl-PL" sz="2400" b="1" dirty="0"/>
              <a:t>podatku od nieruchomości</a:t>
            </a:r>
            <a:r>
              <a:rPr lang="pl-PL" sz="2400" dirty="0"/>
              <a:t>; </a:t>
            </a:r>
            <a:endParaRPr lang="pl-PL" sz="2400" b="1" dirty="0"/>
          </a:p>
          <a:p>
            <a:r>
              <a:rPr lang="pl-PL" sz="2400" dirty="0"/>
              <a:t>finansowanie </a:t>
            </a:r>
            <a:r>
              <a:rPr lang="pl-PL" sz="2400" b="1" dirty="0"/>
              <a:t>kosztów utrzymania lokali innych niż lokal</a:t>
            </a:r>
            <a:r>
              <a:rPr lang="pl-PL" sz="2400" dirty="0"/>
              <a:t>, w którym realizowane jest zadanie;</a:t>
            </a:r>
          </a:p>
          <a:p>
            <a:r>
              <a:rPr lang="pl-PL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UWAGA! Koszty zakupu środków czystości i dezynfekcji nie mogą stanowić więcej niż 3% wnioskowanej kwoty wsparcia. </a:t>
            </a:r>
          </a:p>
          <a:p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35CACDDC-3727-EF48-AA0F-998918567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noProof="0" smtClean="0"/>
              <a:t>13</a:t>
            </a:fld>
            <a:endParaRPr lang="en-US" noProof="0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9526F37F-F289-5742-9EF6-0EDAF46B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Koszty stałe – koszty niekwalifikowane:</a:t>
            </a:r>
          </a:p>
        </p:txBody>
      </p:sp>
    </p:spTree>
    <p:extLst>
      <p:ext uri="{BB962C8B-B14F-4D97-AF65-F5344CB8AC3E}">
        <p14:creationId xmlns:p14="http://schemas.microsoft.com/office/powerpoint/2010/main" val="3474583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D41AEA84-8EE7-6886-FF92-66C05CBF7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pl-PL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koszty </a:t>
            </a:r>
            <a:r>
              <a:rPr lang="pl-PL" sz="3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przygotowania i przeprowadzenia działań merytorycznych </a:t>
            </a:r>
            <a:r>
              <a:rPr lang="pl-PL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związanych z realizacją planu </a:t>
            </a:r>
            <a:r>
              <a:rPr lang="pl-PL" sz="3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proczytelniczego</a:t>
            </a:r>
            <a:r>
              <a:rPr lang="pl-PL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pl-PL" sz="3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spotkań, warsztatów, wydarzeń</a:t>
            </a:r>
            <a:r>
              <a:rPr lang="pl-PL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sz="3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akcji</a:t>
            </a:r>
            <a:r>
              <a:rPr lang="pl-PL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itp.), w tym </a:t>
            </a:r>
            <a:r>
              <a:rPr lang="pl-PL" sz="3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najem przestrzeni, honoraria</a:t>
            </a:r>
            <a:r>
              <a:rPr lang="pl-PL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pl-PL" sz="3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wynagrodzenia</a:t>
            </a:r>
            <a:r>
              <a:rPr lang="pl-PL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dla artystów, twórców, konferansjerów, prowadzących, a także </a:t>
            </a:r>
            <a:r>
              <a:rPr lang="pl-PL" sz="3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koszty ich noclegów, dojazdów</a:t>
            </a:r>
            <a:r>
              <a:rPr lang="pl-PL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pl-PL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koszty </a:t>
            </a:r>
            <a:r>
              <a:rPr lang="pl-PL" sz="3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zakupu materiałów niezbędnych do realizacji działań </a:t>
            </a:r>
            <a:r>
              <a:rPr lang="pl-PL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(np. materiały poligraficzne, biurowe), w tym koszty zaprojektowania i wykonania materiałów informacyjno-promocyjnych, takich jak: </a:t>
            </a:r>
            <a:r>
              <a:rPr lang="pl-PL" sz="3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zaproszenia, plakaty, ulotki</a:t>
            </a:r>
            <a:r>
              <a:rPr lang="pl-PL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pl-PL" sz="380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UWAGA! Materiały informacyjno-promocyjne realizowane w ramach tej kategorii odnoszą się wyłącznie do realizacji planu </a:t>
            </a:r>
            <a:r>
              <a:rPr lang="pl-PL" sz="3800" dirty="0" err="1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proczytelniczego</a:t>
            </a:r>
            <a:r>
              <a:rPr lang="pl-PL" sz="380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(np. plakat promujący spotkanie autorskie).</a:t>
            </a:r>
            <a:endParaRPr lang="pl-PL" dirty="0">
              <a:solidFill>
                <a:srgbClr val="595959"/>
              </a:solidFill>
            </a:endParaRP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453DB4CF-599A-50ED-3EDA-C3A136ECF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noProof="0" smtClean="0"/>
              <a:t>14</a:t>
            </a:fld>
            <a:endParaRPr lang="en-US" noProof="0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4A831B5A-A308-7B2F-1404-FCCDEB441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pl-PL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ealizacja planu </a:t>
            </a:r>
            <a:r>
              <a:rPr lang="pl-PL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proczytelniczego</a:t>
            </a:r>
            <a:r>
              <a:rPr lang="pl-PL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– koszty kwalifikowane</a:t>
            </a:r>
            <a:endParaRPr lang="pl-PL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9576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 advClick="0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D41AEA84-8EE7-6886-FF92-66C05CBF7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Koszty związane </a:t>
            </a:r>
            <a:r>
              <a:rPr lang="pl-PL" sz="2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z dostosowaniem działań i formy przekazu do potrzeb osób z niepełnosprawnościami</a:t>
            </a:r>
            <a:r>
              <a:rPr lang="pl-PL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w tym </a:t>
            </a:r>
            <a:r>
              <a:rPr lang="pl-PL" sz="2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wynajem niezbędnego sprzętu ułatwiającego osobom z niepełnosprawnościami odbiór wydarzenia</a:t>
            </a:r>
            <a:r>
              <a:rPr lang="pl-PL" sz="2400" dirty="0"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r>
              <a:rPr lang="pl-PL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Koszty </a:t>
            </a:r>
            <a:r>
              <a:rPr lang="pl-PL" sz="2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usług dokumentacji/rejestracji realizacji działań </a:t>
            </a:r>
            <a:r>
              <a:rPr lang="pl-PL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(filmowej, dźwiękowej, zdjęciowej).</a:t>
            </a:r>
          </a:p>
          <a:p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453DB4CF-599A-50ED-3EDA-C3A136ECF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noProof="0" smtClean="0"/>
              <a:t>15</a:t>
            </a:fld>
            <a:endParaRPr lang="en-US" noProof="0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4A831B5A-A308-7B2F-1404-FCCDEB441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pl-PL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ealizacja planu </a:t>
            </a:r>
            <a:r>
              <a:rPr lang="pl-PL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proczytelniczego</a:t>
            </a:r>
            <a:r>
              <a:rPr lang="pl-PL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– koszty kwalifikowane</a:t>
            </a:r>
            <a:endParaRPr lang="pl-PL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2209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3724E4DD-67B4-6ECA-4CC2-1BACE7579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usługi </a:t>
            </a:r>
            <a:r>
              <a:rPr lang="pl-PL" sz="2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cateringowe</a:t>
            </a:r>
            <a:r>
              <a:rPr lang="pl-PL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oraz </a:t>
            </a:r>
            <a:r>
              <a:rPr lang="pl-PL" sz="2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zakup artykułów spożywczych</a:t>
            </a:r>
            <a:r>
              <a:rPr lang="pl-PL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w tym napojów, zwłaszcza alkoholowych;</a:t>
            </a:r>
          </a:p>
          <a:p>
            <a:r>
              <a:rPr lang="pl-PL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finansowanie </a:t>
            </a:r>
            <a:r>
              <a:rPr lang="pl-PL" sz="2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zakupu książek, czasopism, gier i innych materiałów dostępnych w ofercie księgarni</a:t>
            </a:r>
            <a:r>
              <a:rPr lang="pl-PL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r>
              <a:rPr lang="pl-PL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finansowanie </a:t>
            </a:r>
            <a:r>
              <a:rPr lang="pl-PL" sz="2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wynagrodzeń osobowych</a:t>
            </a:r>
            <a:r>
              <a:rPr lang="pl-PL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pl-PL" sz="2400" dirty="0">
              <a:cs typeface="Calibri" panose="020F0502020204030204" pitchFamily="34" charset="0"/>
            </a:endParaRPr>
          </a:p>
          <a:p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nie jest możliwe rozliczenie </a:t>
            </a:r>
            <a:r>
              <a:rPr lang="pl-PL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faktur za paliwo 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oraz </a:t>
            </a:r>
            <a:r>
              <a:rPr lang="pl-PL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kosztów opłat autostradowych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l-PL" sz="2400" dirty="0">
              <a:cs typeface="Calibri" panose="020F0502020204030204" pitchFamily="34" charset="0"/>
            </a:endParaRP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FA27B860-7490-AF0F-05B6-62264F217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noProof="0" smtClean="0"/>
              <a:t>16</a:t>
            </a:fld>
            <a:endParaRPr lang="en-US" noProof="0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1A069498-03BF-AD0A-492C-ACA1718AA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686" y="183342"/>
            <a:ext cx="11134627" cy="1103870"/>
          </a:xfrm>
        </p:spPr>
        <p:txBody>
          <a:bodyPr>
            <a:noAutofit/>
          </a:bodyPr>
          <a:lstStyle/>
          <a:p>
            <a:r>
              <a:rPr lang="pl-PL" dirty="0"/>
              <a:t>Realizacja planu </a:t>
            </a:r>
            <a:r>
              <a:rPr lang="pl-PL" dirty="0" err="1"/>
              <a:t>proczytelniczego</a:t>
            </a:r>
            <a:r>
              <a:rPr lang="pl-PL" dirty="0"/>
              <a:t> – koszty niekwalifikowane</a:t>
            </a:r>
          </a:p>
        </p:txBody>
      </p:sp>
    </p:spTree>
    <p:extLst>
      <p:ext uri="{BB962C8B-B14F-4D97-AF65-F5344CB8AC3E}">
        <p14:creationId xmlns:p14="http://schemas.microsoft.com/office/powerpoint/2010/main" val="34646927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 advClick="0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07882F51-15BC-8044-9F8F-851B476B5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pl-PL" sz="2400" dirty="0"/>
              <a:t>koszty zakupu </a:t>
            </a:r>
            <a:r>
              <a:rPr lang="pl-PL" sz="2400" b="1" dirty="0"/>
              <a:t>fabrycznie nowych komputerów</a:t>
            </a:r>
            <a:r>
              <a:rPr lang="pl-PL" sz="2400" dirty="0"/>
              <a:t>, urządzeń peryferyjnych i biurowych: komputerów stacjonarnych i przenośnych, </a:t>
            </a:r>
            <a:r>
              <a:rPr lang="pl-PL" sz="2400" b="1" dirty="0"/>
              <a:t>tabletów</a:t>
            </a:r>
            <a:r>
              <a:rPr lang="pl-PL" sz="2400" dirty="0"/>
              <a:t>, </a:t>
            </a:r>
            <a:r>
              <a:rPr lang="pl-PL" sz="2400" b="1" dirty="0"/>
              <a:t>drukarek</a:t>
            </a:r>
            <a:r>
              <a:rPr lang="pl-PL" sz="2400" dirty="0"/>
              <a:t>, skanerów, kserokopiarek, routerów, </a:t>
            </a:r>
            <a:r>
              <a:rPr lang="pl-PL" sz="2400" b="1" dirty="0"/>
              <a:t>telefonów</a:t>
            </a:r>
            <a:r>
              <a:rPr lang="pl-PL" sz="2400" dirty="0"/>
              <a:t>;</a:t>
            </a:r>
          </a:p>
          <a:p>
            <a:pPr>
              <a:lnSpc>
                <a:spcPct val="120000"/>
              </a:lnSpc>
            </a:pPr>
            <a:r>
              <a:rPr lang="pl-PL" sz="2400" dirty="0"/>
              <a:t>koszty zakupu fabrycznie nowego sprzętu usprawniającego obsługę klienta (np. </a:t>
            </a:r>
            <a:r>
              <a:rPr lang="pl-PL" sz="2400" b="1" dirty="0"/>
              <a:t>czytniki kodów kreskowych, infomaty, terminale płatnicze</a:t>
            </a:r>
            <a:r>
              <a:rPr lang="pl-PL" sz="2400" dirty="0"/>
              <a:t>) i prowadzenie działalności księgarskiej;</a:t>
            </a:r>
          </a:p>
          <a:p>
            <a:pPr>
              <a:lnSpc>
                <a:spcPct val="120000"/>
              </a:lnSpc>
            </a:pPr>
            <a:r>
              <a:rPr lang="pl-PL" sz="2400" dirty="0"/>
              <a:t>koszty zakupu fabrycznie nowego </a:t>
            </a:r>
            <a:r>
              <a:rPr lang="pl-PL" sz="2400" b="1" dirty="0"/>
              <a:t>wyposażenia meblowego i wystawienniczego</a:t>
            </a:r>
            <a:r>
              <a:rPr lang="pl-PL" sz="2400" dirty="0"/>
              <a:t>;</a:t>
            </a:r>
          </a:p>
          <a:p>
            <a:pPr>
              <a:lnSpc>
                <a:spcPct val="120000"/>
              </a:lnSpc>
            </a:pPr>
            <a:r>
              <a:rPr lang="pl-PL" sz="2400" dirty="0"/>
              <a:t>koszty zakupu fabrycznie nowych elementów </a:t>
            </a:r>
            <a:r>
              <a:rPr lang="pl-PL" sz="2400" b="1" dirty="0"/>
              <a:t>drobnego wyposażenia, elementów dekoracyjnych oraz materiałów eksploatacyjnych</a:t>
            </a:r>
            <a:r>
              <a:rPr lang="pl-PL" sz="2400" dirty="0"/>
              <a:t>;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35CACDDC-3727-EF48-AA0F-998918567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noProof="0" smtClean="0"/>
              <a:t>17</a:t>
            </a:fld>
            <a:endParaRPr lang="en-US" noProof="0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9526F37F-F289-5742-9EF6-0EDAF46B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Sprzęt i wyposażenie – koszty kwalifikowane:</a:t>
            </a:r>
          </a:p>
        </p:txBody>
      </p:sp>
    </p:spTree>
    <p:extLst>
      <p:ext uri="{BB962C8B-B14F-4D97-AF65-F5344CB8AC3E}">
        <p14:creationId xmlns:p14="http://schemas.microsoft.com/office/powerpoint/2010/main" val="101692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07882F51-15BC-8044-9F8F-851B476B5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koszty zakupu fabrycznie nowego sprzętu </a:t>
            </a:r>
            <a:r>
              <a:rPr lang="pl-PL" sz="2400" b="1" dirty="0"/>
              <a:t>nagłośnieniowego, oświetleniowego, video-konferencyjnego i fotograficznego</a:t>
            </a:r>
            <a:r>
              <a:rPr lang="pl-PL" sz="2400" dirty="0"/>
              <a:t>; </a:t>
            </a:r>
          </a:p>
          <a:p>
            <a:r>
              <a:rPr lang="pl-PL" sz="2400" dirty="0"/>
              <a:t>koszty </a:t>
            </a:r>
            <a:r>
              <a:rPr lang="pl-PL" sz="2400" b="1" dirty="0"/>
              <a:t>dostawy, montażu, instalacji </a:t>
            </a:r>
            <a:r>
              <a:rPr lang="pl-PL" sz="2400" dirty="0"/>
              <a:t>wyżej wymienionego sprzętu i wyposażenia; </a:t>
            </a:r>
          </a:p>
          <a:p>
            <a:r>
              <a:rPr lang="pl-PL" sz="2400" dirty="0"/>
              <a:t>koszty związane </a:t>
            </a:r>
            <a:r>
              <a:rPr lang="pl-PL" sz="2400" b="1" dirty="0"/>
              <a:t>z dostosowaniem sprzętu i wyposażenia do potrzeb osób ze szczególnymi potrzebami</a:t>
            </a:r>
            <a:r>
              <a:rPr lang="pl-PL" sz="2400" dirty="0"/>
              <a:t>, w tym osób z niepełnosprawnościami. 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35CACDDC-3727-EF48-AA0F-998918567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noProof="0" smtClean="0"/>
              <a:t>18</a:t>
            </a:fld>
            <a:endParaRPr lang="en-US" noProof="0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9526F37F-F289-5742-9EF6-0EDAF46B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Sprzęt i wyposażenie – koszty kwalifikowane:</a:t>
            </a:r>
          </a:p>
        </p:txBody>
      </p:sp>
    </p:spTree>
    <p:extLst>
      <p:ext uri="{BB962C8B-B14F-4D97-AF65-F5344CB8AC3E}">
        <p14:creationId xmlns:p14="http://schemas.microsoft.com/office/powerpoint/2010/main" val="899547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07882F51-15BC-8044-9F8F-851B476B5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finansowanie wyposażenia </a:t>
            </a:r>
            <a:r>
              <a:rPr lang="pl-PL" sz="2400" b="1" dirty="0"/>
              <a:t>zaplecza socjalnego</a:t>
            </a:r>
            <a:r>
              <a:rPr lang="pl-PL" sz="2400" dirty="0"/>
              <a:t>, sprzętów i wyposażenia służących prowadzeniu </a:t>
            </a:r>
            <a:r>
              <a:rPr lang="pl-PL" sz="2400" b="1" dirty="0"/>
              <a:t>działalności innej niż sprzedaż książek i organizacja wydarzeń promujących książki i czytelnictwo</a:t>
            </a:r>
            <a:r>
              <a:rPr lang="pl-PL" sz="2400" dirty="0"/>
              <a:t> (np. zakup ekspresów do kawy, zastawy stołowej);</a:t>
            </a:r>
          </a:p>
          <a:p>
            <a:r>
              <a:rPr lang="pl-PL" sz="2400" dirty="0"/>
              <a:t>finansowanie </a:t>
            </a:r>
            <a:r>
              <a:rPr lang="pl-PL" sz="2400" b="1" dirty="0"/>
              <a:t>zakupu książek, czasopism, gier i innych materiałów dostępnych w ofercie księgarni</a:t>
            </a:r>
            <a:r>
              <a:rPr lang="pl-PL" sz="2400" dirty="0"/>
              <a:t>; </a:t>
            </a:r>
          </a:p>
          <a:p>
            <a:r>
              <a:rPr lang="pl-PL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finansowanie zakupów związanych z usługami </a:t>
            </a:r>
            <a:r>
              <a:rPr lang="pl-PL" sz="2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pocztowymi</a:t>
            </a:r>
            <a:r>
              <a:rPr lang="pl-PL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i </a:t>
            </a:r>
            <a:r>
              <a:rPr lang="pl-PL" sz="2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kurierskimi</a:t>
            </a:r>
            <a:r>
              <a:rPr lang="pl-PL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oraz kosztami </a:t>
            </a:r>
            <a:r>
              <a:rPr lang="pl-PL" sz="2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dystrybucji</a:t>
            </a:r>
            <a:r>
              <a:rPr lang="pl-PL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pl-PL" sz="2400" dirty="0"/>
          </a:p>
          <a:p>
            <a:r>
              <a:rPr lang="pl-PL" sz="2400" dirty="0"/>
              <a:t>finansowanie zakupu </a:t>
            </a:r>
            <a:r>
              <a:rPr lang="pl-PL" sz="2400" b="1" dirty="0"/>
              <a:t>artykułów spożywczych</a:t>
            </a:r>
            <a:r>
              <a:rPr lang="pl-PL" sz="2400" dirty="0"/>
              <a:t>;</a:t>
            </a:r>
          </a:p>
          <a:p>
            <a:r>
              <a:rPr lang="pl-PL" sz="2400" dirty="0"/>
              <a:t>finansowanie </a:t>
            </a:r>
            <a:r>
              <a:rPr lang="pl-PL" sz="2400" b="1" dirty="0"/>
              <a:t>wynagrodzeń osobowych</a:t>
            </a:r>
            <a:r>
              <a:rPr lang="pl-PL" sz="2400" dirty="0"/>
              <a:t>; 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35CACDDC-3727-EF48-AA0F-998918567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noProof="0" smtClean="0"/>
              <a:t>19</a:t>
            </a:fld>
            <a:endParaRPr lang="en-US" noProof="0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9526F37F-F289-5742-9EF6-0EDAF46B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Sprzęt i wyposażenie – koszty niekwalifikowane:</a:t>
            </a:r>
          </a:p>
        </p:txBody>
      </p:sp>
    </p:spTree>
    <p:extLst>
      <p:ext uri="{BB962C8B-B14F-4D97-AF65-F5344CB8AC3E}">
        <p14:creationId xmlns:p14="http://schemas.microsoft.com/office/powerpoint/2010/main" val="3669163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AB8C5EB9-271A-5C42-9431-550B70DA8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Cele programu: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14272D20-FE16-A24C-AFCD-4EC4D42C44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wsparcie małych księgarni oraz wzmocnienie ich roli jako placówek aktywnie promujących czytelnictwo i promotorów kultury dla lokalnych społeczności; </a:t>
            </a:r>
          </a:p>
          <a:p>
            <a:r>
              <a:rPr lang="pl-PL" dirty="0"/>
              <a:t>zahamowanie obserwowanego od wielu lat spadku liczby małych księgarni;</a:t>
            </a:r>
          </a:p>
          <a:p>
            <a:r>
              <a:rPr lang="pl-PL" dirty="0"/>
              <a:t>zwiększenie roli małych księgarni w realizacji działań promujących czytelnictwo;</a:t>
            </a:r>
          </a:p>
          <a:p>
            <a:r>
              <a:rPr lang="pl-PL" dirty="0"/>
              <a:t>zapewnienie małym księgarniom możliwości lepszej promocji oraz wsparcia ich bieżącej działalności;</a:t>
            </a:r>
          </a:p>
          <a:p>
            <a:r>
              <a:rPr lang="pl-PL" dirty="0"/>
              <a:t>promocja twórczości polskich autorów: pisarzy, tłumaczy, grafików, ilustratorów;</a:t>
            </a:r>
          </a:p>
          <a:p>
            <a:r>
              <a:rPr lang="pl-PL" dirty="0"/>
              <a:t>zapewnienie większej biblioróżnorodności oferty małych księgarni;</a:t>
            </a:r>
          </a:p>
          <a:p>
            <a:r>
              <a:rPr lang="pl-PL" dirty="0"/>
              <a:t>pomoc wydawcom i autorom specjalizującym się w tematyce regionalnej.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3742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07882F51-15BC-8044-9F8F-851B476B5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>
                <a:solidFill>
                  <a:srgbClr val="595959"/>
                </a:solidFill>
              </a:rPr>
              <a:t>finansowanie kosztów </a:t>
            </a:r>
            <a:r>
              <a:rPr lang="pl-PL" sz="2400" b="1" dirty="0">
                <a:solidFill>
                  <a:srgbClr val="595959"/>
                </a:solidFill>
              </a:rPr>
              <a:t>remontów i modernizacji</a:t>
            </a:r>
            <a:r>
              <a:rPr lang="pl-PL" sz="2400" dirty="0">
                <a:solidFill>
                  <a:srgbClr val="595959"/>
                </a:solidFill>
              </a:rPr>
              <a:t>;</a:t>
            </a:r>
          </a:p>
          <a:p>
            <a:r>
              <a:rPr lang="pl-PL" sz="2400" dirty="0">
                <a:solidFill>
                  <a:srgbClr val="595959"/>
                </a:solidFill>
              </a:rPr>
              <a:t>dokonywanie z</a:t>
            </a:r>
            <a:r>
              <a:rPr lang="pl-PL" sz="2400" b="1" dirty="0">
                <a:solidFill>
                  <a:srgbClr val="595959"/>
                </a:solidFill>
              </a:rPr>
              <a:t>akupów środków trwałych o jednostkowej wartości ewidencyjnej powyżej 10 000,00 zł</a:t>
            </a:r>
            <a:r>
              <a:rPr lang="pl-PL" sz="2400" dirty="0">
                <a:solidFill>
                  <a:srgbClr val="595959"/>
                </a:solidFill>
              </a:rPr>
              <a:t>.  Zakupy do wartości 10 000,00 zł muszą być ewidencjonowane przez beneficjenta na zasadach określonych w art. 22d ust. 1 ustawy z dnia 16 lipca 1991 r. o podatku dochodowym od osób fizycznych (Dz.U. z 2020 r. poz. 1426).</a:t>
            </a:r>
          </a:p>
          <a:p>
            <a:r>
              <a:rPr lang="pl-PL" sz="2400" dirty="0">
                <a:solidFill>
                  <a:srgbClr val="595959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UWAGA! </a:t>
            </a:r>
            <a:r>
              <a:rPr lang="pl-PL" sz="2400" b="1" dirty="0">
                <a:solidFill>
                  <a:srgbClr val="595959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Istnieje możliwość zakupu kasy fiskalnej/drukarki fiskalnej </a:t>
            </a:r>
            <a:r>
              <a:rPr lang="pl-PL" sz="2400" dirty="0">
                <a:solidFill>
                  <a:srgbClr val="595959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oraz podzespołów do nich (np. pamięć), o ile nie jest to zakup kasy fiskalnej, na którą przysługuje refundacja poniesionych kosztów w ramach ulgi na zakup kasy fiskalnej z elektronicznym lub papierowym zapisem kopii.</a:t>
            </a:r>
            <a:endParaRPr lang="pl-PL" sz="2400" dirty="0">
              <a:solidFill>
                <a:srgbClr val="595959"/>
              </a:solidFill>
            </a:endParaRP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35CACDDC-3727-EF48-AA0F-998918567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noProof="0" smtClean="0"/>
              <a:t>20</a:t>
            </a:fld>
            <a:endParaRPr lang="en-US" noProof="0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9526F37F-F289-5742-9EF6-0EDAF46B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Sprzęt i wyposażenie – koszty niekwalifikowane:</a:t>
            </a:r>
          </a:p>
        </p:txBody>
      </p:sp>
    </p:spTree>
    <p:extLst>
      <p:ext uri="{BB962C8B-B14F-4D97-AF65-F5344CB8AC3E}">
        <p14:creationId xmlns:p14="http://schemas.microsoft.com/office/powerpoint/2010/main" val="1773469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BBC4C1F3-8BC3-9F47-9500-B5AFF2819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uzyskanie w księgarni objętej zadaniem w roku 2024 </a:t>
            </a:r>
            <a:r>
              <a:rPr lang="pl-PL" sz="2400" b="1" dirty="0"/>
              <a:t>minimum 45% przychodów pochodzących ze sprzedaży książek</a:t>
            </a:r>
            <a:r>
              <a:rPr lang="pl-PL" sz="2400" dirty="0"/>
              <a:t>;</a:t>
            </a:r>
          </a:p>
          <a:p>
            <a:r>
              <a:rPr lang="pl-PL" sz="2400" dirty="0"/>
              <a:t>dostępność w księgarni objętej zadaniem </a:t>
            </a:r>
            <a:r>
              <a:rPr lang="pl-PL" sz="2400" b="1" dirty="0"/>
              <a:t>minimum 800 tytułów</a:t>
            </a:r>
            <a:r>
              <a:rPr lang="pl-PL" sz="2400" dirty="0"/>
              <a:t>, w tym nie więcej niż 50% tytułów należących do wydawcy-właściciela księgarni ;</a:t>
            </a:r>
          </a:p>
          <a:p>
            <a:r>
              <a:rPr lang="pl-PL" sz="2400" dirty="0"/>
              <a:t>prowadzenie działalności w formie małej księgarni </a:t>
            </a:r>
            <a:r>
              <a:rPr lang="pl-PL" sz="2400" b="1" dirty="0"/>
              <a:t>minimum od 1 stycznia 2024 roku</a:t>
            </a:r>
            <a:endParaRPr lang="pl-PL" sz="2400" dirty="0"/>
          </a:p>
          <a:p>
            <a:r>
              <a:rPr lang="pl-PL" sz="2400" dirty="0"/>
              <a:t>liczba księgarni w strukturze </a:t>
            </a:r>
            <a:r>
              <a:rPr lang="pl-PL" sz="2400" b="1" dirty="0"/>
              <a:t>wynosi 3 lub mniej </a:t>
            </a:r>
            <a:r>
              <a:rPr lang="pl-PL" sz="2400" dirty="0"/>
              <a:t>(w tym maksymalnie 2 filie);</a:t>
            </a:r>
          </a:p>
          <a:p>
            <a:r>
              <a:rPr lang="pl-PL" sz="2400" dirty="0"/>
              <a:t>dostępność w ofercie księgarni </a:t>
            </a:r>
            <a:r>
              <a:rPr lang="pl-PL" sz="2400" b="1" dirty="0"/>
              <a:t>wydawnictw regionalnych</a:t>
            </a:r>
            <a:r>
              <a:rPr lang="pl-PL" sz="2400" dirty="0"/>
              <a:t>. </a:t>
            </a:r>
          </a:p>
          <a:p>
            <a:r>
              <a:rPr lang="pl-PL" sz="2400" dirty="0"/>
              <a:t>Rejestracja w Ogólnopolskiej Bazie Księgarń 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4DC5CDCC-F796-3944-930F-1804C3C3D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noProof="0" smtClean="0"/>
              <a:t>21</a:t>
            </a:fld>
            <a:endParaRPr lang="en-US" noProof="0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295D4AB1-12CB-A440-AC85-16FDBCEC8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Wymagania obowiązkowe:</a:t>
            </a:r>
          </a:p>
        </p:txBody>
      </p:sp>
    </p:spTree>
    <p:extLst>
      <p:ext uri="{BB962C8B-B14F-4D97-AF65-F5344CB8AC3E}">
        <p14:creationId xmlns:p14="http://schemas.microsoft.com/office/powerpoint/2010/main" val="352638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A45F00DE-21D0-3641-A9C4-7A242D917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9871"/>
            <a:ext cx="10515600" cy="884994"/>
          </a:xfrm>
        </p:spPr>
        <p:txBody>
          <a:bodyPr/>
          <a:lstStyle/>
          <a:p>
            <a:r>
              <a:rPr lang="pl-PL" dirty="0"/>
              <a:t>nabór w terminie </a:t>
            </a:r>
            <a:r>
              <a:rPr lang="pl-PL" b="1" dirty="0"/>
              <a:t>do 15 maja 2025 r.</a:t>
            </a:r>
          </a:p>
          <a:p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270C3604-596F-6E43-88EF-B0A7EC155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noProof="0" smtClean="0"/>
              <a:t>22</a:t>
            </a:fld>
            <a:endParaRPr lang="en-US" noProof="0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97DEBB1B-0639-5146-A867-77E140CAA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Nabór wniosków</a:t>
            </a:r>
          </a:p>
        </p:txBody>
      </p:sp>
      <p:sp>
        <p:nvSpPr>
          <p:cNvPr id="5" name="Tytuł 3">
            <a:extLst>
              <a:ext uri="{FF2B5EF4-FFF2-40B4-BE49-F238E27FC236}">
                <a16:creationId xmlns:a16="http://schemas.microsoft.com/office/drawing/2014/main" id="{CB297472-6F99-E341-B83E-96DD82519CBF}"/>
              </a:ext>
            </a:extLst>
          </p:cNvPr>
          <p:cNvSpPr txBox="1">
            <a:spLocks/>
          </p:cNvSpPr>
          <p:nvPr/>
        </p:nvSpPr>
        <p:spPr>
          <a:xfrm>
            <a:off x="712957" y="1988840"/>
            <a:ext cx="10515600" cy="11038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/>
              <a:t>Ocena wniosków</a:t>
            </a:r>
          </a:p>
        </p:txBody>
      </p:sp>
      <p:sp>
        <p:nvSpPr>
          <p:cNvPr id="6" name="Symbol zastępczy zawartości 1">
            <a:extLst>
              <a:ext uri="{FF2B5EF4-FFF2-40B4-BE49-F238E27FC236}">
                <a16:creationId xmlns:a16="http://schemas.microsoft.com/office/drawing/2014/main" id="{1338A7F1-E7A5-DF43-9952-E8FDFE177B86}"/>
              </a:ext>
            </a:extLst>
          </p:cNvPr>
          <p:cNvSpPr txBox="1">
            <a:spLocks/>
          </p:cNvSpPr>
          <p:nvPr/>
        </p:nvSpPr>
        <p:spPr>
          <a:xfrm>
            <a:off x="999392" y="3319182"/>
            <a:ext cx="10515600" cy="3126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lang="en-US" sz="2800" kern="120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lang="en-US" sz="2400" kern="120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lang="en-US" sz="2000" kern="120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lang="en-US" sz="1800" kern="120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lang="en-US" sz="1800" kern="120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ocena formalna, która polega na stwierdzeniu, czy dany wniosek nie zawiera błędów formalnych oraz czy spełnia wymagania obowiązkowe,</a:t>
            </a:r>
          </a:p>
          <a:p>
            <a:r>
              <a:rPr lang="pl-PL" dirty="0"/>
              <a:t>ocena merytoryczna,</a:t>
            </a:r>
          </a:p>
          <a:p>
            <a:r>
              <a:rPr lang="pl-PL" dirty="0"/>
              <a:t>ocena organizacyjna i strategiczna.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247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DE11FE7B-3C82-F44C-8F21-49A04208A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3000" dirty="0"/>
              <a:t>ocena </a:t>
            </a:r>
            <a:r>
              <a:rPr lang="pl-PL" sz="3000" b="1" dirty="0"/>
              <a:t>planu działań </a:t>
            </a:r>
            <a:r>
              <a:rPr lang="pl-PL" sz="3000" b="1" dirty="0" err="1"/>
              <a:t>proczytelnicznych</a:t>
            </a:r>
            <a:r>
              <a:rPr lang="pl-PL" sz="3000" dirty="0"/>
              <a:t>; w tym ocena zadania w zakresie promocji polskiej kultury, literatury, języka, historii, nauki i dorobku różnych dziedzin i w efekcie wzmacniania narodowej wspólnoty; </a:t>
            </a:r>
          </a:p>
          <a:p>
            <a:r>
              <a:rPr lang="pl-PL" sz="3000" dirty="0"/>
              <a:t>ocena dotychczasowej działalności księgarni </a:t>
            </a:r>
            <a:r>
              <a:rPr lang="pl-PL" sz="3000" b="1" dirty="0"/>
              <a:t>w zakresie promocji czytelnictwa i </a:t>
            </a:r>
            <a:r>
              <a:rPr lang="pl-PL" sz="3000" dirty="0"/>
              <a:t>działalności</a:t>
            </a:r>
            <a:r>
              <a:rPr lang="pl-PL" sz="3000" b="1" dirty="0"/>
              <a:t> </a:t>
            </a:r>
            <a:r>
              <a:rPr lang="pl-PL" sz="3000" dirty="0"/>
              <a:t>księgarni </a:t>
            </a:r>
            <a:r>
              <a:rPr lang="pl-PL" sz="3000" b="1" dirty="0"/>
              <a:t>na rzecz środowiska lokalnego</a:t>
            </a:r>
            <a:r>
              <a:rPr lang="pl-PL" sz="3000" dirty="0"/>
              <a:t>;</a:t>
            </a:r>
          </a:p>
          <a:p>
            <a:r>
              <a:rPr lang="pl-PL" sz="3000" dirty="0"/>
              <a:t>ocena </a:t>
            </a:r>
            <a:r>
              <a:rPr lang="pl-PL" sz="3000" b="1" dirty="0"/>
              <a:t>dotychczasowej działalności wnioskodawcy </a:t>
            </a:r>
            <a:r>
              <a:rPr lang="pl-PL" sz="3000" dirty="0"/>
              <a:t>w kontekście </a:t>
            </a:r>
            <a:r>
              <a:rPr lang="pl-PL" sz="3000" b="1" dirty="0"/>
              <a:t>pozyskiwania dofinansowań zewnętrznych i udziału w programach grantowych.</a:t>
            </a:r>
          </a:p>
          <a:p>
            <a:pPr marL="0" indent="0">
              <a:buNone/>
            </a:pPr>
            <a:r>
              <a:rPr lang="pl-PL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DBB03E6D-6055-D145-8CFB-F92ADD1A4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noProof="0" smtClean="0"/>
              <a:t>23</a:t>
            </a:fld>
            <a:endParaRPr lang="en-US" noProof="0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F3DE7AE8-3D8A-A546-8AB7-4955CA61E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Kryteria oceny merytorycznej:</a:t>
            </a:r>
          </a:p>
        </p:txBody>
      </p:sp>
    </p:spTree>
    <p:extLst>
      <p:ext uri="{BB962C8B-B14F-4D97-AF65-F5344CB8AC3E}">
        <p14:creationId xmlns:p14="http://schemas.microsoft.com/office/powerpoint/2010/main" val="109971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DE11FE7B-3C82-F44C-8F21-49A04208A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zadanie pozwoli na </a:t>
            </a:r>
            <a:r>
              <a:rPr lang="pl-PL" b="1" dirty="0"/>
              <a:t>wykroczenie poza standardową dotychczasową działalność podmiotu </a:t>
            </a:r>
            <a:r>
              <a:rPr lang="pl-PL" dirty="0"/>
              <a:t>lub znacząco </a:t>
            </a:r>
            <a:r>
              <a:rPr lang="pl-PL" b="1" dirty="0"/>
              <a:t>podnosi </a:t>
            </a:r>
            <a:r>
              <a:rPr lang="pl-PL" dirty="0"/>
              <a:t>poziom tejże działalności lub zwiększa jej częstotliwość; </a:t>
            </a:r>
          </a:p>
          <a:p>
            <a:r>
              <a:rPr lang="pl-PL" b="1" dirty="0"/>
              <a:t>kompleksowość i spójność koncepcji</a:t>
            </a:r>
            <a:r>
              <a:rPr lang="pl-PL" dirty="0"/>
              <a:t>, jasno określone cele i oczekiwane korzyści wynikające z realizacji zadania; </a:t>
            </a:r>
          </a:p>
          <a:p>
            <a:r>
              <a:rPr lang="pl-PL" b="1" dirty="0"/>
              <a:t>ocena zadania w kontekście zwiększenia potencjału podmiotu </a:t>
            </a:r>
            <a:r>
              <a:rPr lang="pl-PL" dirty="0"/>
              <a:t>(wartość dodana/innowacyjne rozwiązania/dobre praktyki). 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DBB03E6D-6055-D145-8CFB-F92ADD1A4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noProof="0" smtClean="0"/>
              <a:t>24</a:t>
            </a:fld>
            <a:endParaRPr lang="en-US" noProof="0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F3DE7AE8-3D8A-A546-8AB7-4955CA61E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Kryteria oceny strategicznej:</a:t>
            </a:r>
          </a:p>
        </p:txBody>
      </p:sp>
    </p:spTree>
    <p:extLst>
      <p:ext uri="{BB962C8B-B14F-4D97-AF65-F5344CB8AC3E}">
        <p14:creationId xmlns:p14="http://schemas.microsoft.com/office/powerpoint/2010/main" val="2866952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DE11FE7B-3C82-F44C-8F21-49A04208A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realność przedstawionego budżetu </a:t>
            </a:r>
            <a:r>
              <a:rPr lang="pl-PL" dirty="0"/>
              <a:t>oraz adekwatność przewidzianych kwot do przewidywanych efektów; </a:t>
            </a:r>
          </a:p>
          <a:p>
            <a:r>
              <a:rPr lang="pl-PL" b="1" dirty="0"/>
              <a:t>ocena profesjonalizmu przygotowania i spójności </a:t>
            </a:r>
            <a:r>
              <a:rPr lang="pl-PL" dirty="0"/>
              <a:t>w prezentacji wniosku. 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DBB03E6D-6055-D145-8CFB-F92ADD1A4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noProof="0" smtClean="0"/>
              <a:t>25</a:t>
            </a:fld>
            <a:endParaRPr lang="en-US" noProof="0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F3DE7AE8-3D8A-A546-8AB7-4955CA61E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Kryteria oceny organizacyjnej:</a:t>
            </a:r>
          </a:p>
        </p:txBody>
      </p:sp>
    </p:spTree>
    <p:extLst>
      <p:ext uri="{BB962C8B-B14F-4D97-AF65-F5344CB8AC3E}">
        <p14:creationId xmlns:p14="http://schemas.microsoft.com/office/powerpoint/2010/main" val="329511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189EDC20-5E6C-E241-B747-33015D888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55F45-05E1-4AB6-A090-051B6D14F12A}" type="slidenum">
              <a:rPr lang="en-US" smtClean="0"/>
              <a:t>26</a:t>
            </a:fld>
            <a:endParaRPr lang="en-US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58006DF5-B710-8248-8621-2C18AB095228}"/>
              </a:ext>
            </a:extLst>
          </p:cNvPr>
          <p:cNvSpPr txBox="1"/>
          <p:nvPr/>
        </p:nvSpPr>
        <p:spPr>
          <a:xfrm>
            <a:off x="1127448" y="1124744"/>
            <a:ext cx="10109121" cy="3645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Szczegółowe informacje dotyczące zasad przyznawania wsparcia finansowego znajdują się w Regulaminie konkursu wraz z załącznikami są dostępne na stronie internetowej Instytutu Książki – </a:t>
            </a:r>
            <a: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https://instytutksiazki.pl</a:t>
            </a:r>
            <a:endParaRPr lang="pl-PL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endParaRPr lang="pl-PL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r>
              <a:rPr lang="pl-PL" sz="24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Kontakt w sprawie programu:</a:t>
            </a:r>
            <a:endParaRPr lang="pl-PL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Ewa Gąsior | 505 245 827 | </a:t>
            </a:r>
            <a:r>
              <a:rPr lang="pl-PL" sz="2400" dirty="0">
                <a:hlinkClick r:id="rId3"/>
              </a:rPr>
              <a:t>e.gasior@instytutksiazki.pl</a:t>
            </a:r>
            <a:endParaRPr lang="pl-PL" sz="2400" dirty="0"/>
          </a:p>
          <a:p>
            <a:pPr marL="0" indent="0">
              <a:lnSpc>
                <a:spcPct val="160000"/>
              </a:lnSpc>
              <a:buNone/>
            </a:pPr>
            <a: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Filip Markiel | 533 332 073 | </a:t>
            </a:r>
            <a:r>
              <a:rPr lang="pl-PL" sz="2400" dirty="0">
                <a:hlinkClick r:id="rId4"/>
              </a:rPr>
              <a:t>f.markiel@instytutksiazki.pl</a:t>
            </a:r>
            <a:endParaRPr lang="pl-PL" sz="2400" dirty="0"/>
          </a:p>
          <a:p>
            <a:pPr marL="0" indent="0">
              <a:lnSpc>
                <a:spcPct val="160000"/>
              </a:lnSpc>
              <a:buNone/>
            </a:pPr>
            <a: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Agnieszka Lewandowska | </a:t>
            </a:r>
            <a: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ea typeface="Calibri" panose="020F0502020204030204" pitchFamily="34" charset="0"/>
              </a:rPr>
              <a:t>698 669 510 </a:t>
            </a:r>
            <a: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pl-PL" sz="2400" dirty="0">
                <a:hlinkClick r:id="rId5"/>
              </a:rPr>
              <a:t>a.lewandowska@instytutksiazki.pl</a:t>
            </a:r>
            <a:r>
              <a:rPr lang="pl-PL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8317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B113513D-2C80-0240-9F7E-47C8847D1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600" dirty="0"/>
              <a:t>sklep stacjonarny zajmujący się </a:t>
            </a:r>
            <a:r>
              <a:rPr lang="pl-PL" sz="2600" b="1" dirty="0"/>
              <a:t>sprzedażą detaliczną książek</a:t>
            </a:r>
            <a:r>
              <a:rPr lang="pl-PL" sz="2600" dirty="0"/>
              <a:t>, w którym </a:t>
            </a:r>
            <a:r>
              <a:rPr lang="pl-PL" sz="2600" b="1" dirty="0"/>
              <a:t>co najmniej 45% przychodów </a:t>
            </a:r>
            <a:r>
              <a:rPr lang="pl-PL" sz="2600" dirty="0"/>
              <a:t>pochodzi ze sprzedaży książek, działający </a:t>
            </a:r>
            <a:r>
              <a:rPr lang="pl-PL" sz="2600" b="1" dirty="0"/>
              <a:t>poza</a:t>
            </a:r>
            <a:r>
              <a:rPr lang="pl-PL" sz="2600" dirty="0"/>
              <a:t> krajowymi i międzynarodowymi </a:t>
            </a:r>
            <a:r>
              <a:rPr lang="pl-PL" sz="2600" b="1" dirty="0"/>
              <a:t>sieciami handlowymi</a:t>
            </a:r>
            <a:r>
              <a:rPr lang="pl-PL" sz="2600" dirty="0"/>
              <a:t>, którego </a:t>
            </a:r>
            <a:r>
              <a:rPr lang="pl-PL" sz="2600" b="1" dirty="0"/>
              <a:t>oferta</a:t>
            </a:r>
            <a:r>
              <a:rPr lang="pl-PL" sz="2600" dirty="0"/>
              <a:t> kształtowana jest </a:t>
            </a:r>
            <a:r>
              <a:rPr lang="pl-PL" sz="2600" b="1" dirty="0"/>
              <a:t>samodzielnie przez księgarza </a:t>
            </a:r>
            <a:r>
              <a:rPr lang="pl-PL" sz="2600" dirty="0"/>
              <a:t>i obejmuje produkcję </a:t>
            </a:r>
            <a:r>
              <a:rPr lang="pl-PL" sz="2600" b="1" dirty="0"/>
              <a:t>wydawniczą wielu oficyn</a:t>
            </a:r>
            <a:r>
              <a:rPr lang="pl-PL" sz="2600" dirty="0"/>
              <a:t>. Liczba filii księgarni nie może być większa niż 2.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815ED754-9399-D643-9667-70C138637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noProof="0" smtClean="0"/>
              <a:t>3</a:t>
            </a:fld>
            <a:endParaRPr lang="en-US" noProof="0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646FDF4D-F7E0-D949-9B5E-C341144DF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Definicja małej księgarni</a:t>
            </a:r>
          </a:p>
        </p:txBody>
      </p:sp>
    </p:spTree>
    <p:extLst>
      <p:ext uri="{BB962C8B-B14F-4D97-AF65-F5344CB8AC3E}">
        <p14:creationId xmlns:p14="http://schemas.microsoft.com/office/powerpoint/2010/main" val="773832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0DD8009-2C98-A94E-BA4C-44437659D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l-PL" sz="2600" dirty="0"/>
              <a:t>przedsiębiorcy spełniający kryteria mikro- bądź małego przedsiębiorstwa w rozumieniu art. 7 ust. 1 ustawy z dnia 6 marca 2018 r. Prawo przedsiębiorców (t.j. Dz.U. z 2021 r. poz. 162);</a:t>
            </a:r>
          </a:p>
          <a:p>
            <a:pPr lvl="1"/>
            <a:r>
              <a:rPr lang="pl-PL" sz="2600" dirty="0"/>
              <a:t>organizacje pozarządowe w rozumieniu art. 3 ust. 2 ustawy z dnia 24 kwietnia 2003 r. o działalności pożytku publicznego i o wolontariacie (t.j. Dz.U. z 2020 r., poz. 1057);</a:t>
            </a:r>
          </a:p>
          <a:p>
            <a:pPr lvl="1"/>
            <a:r>
              <a:rPr lang="pl-PL" sz="2600" dirty="0"/>
              <a:t>kościoły i związki wyznaniowe oraz ich osoby prawne.</a:t>
            </a:r>
          </a:p>
          <a:p>
            <a:pPr marL="457200" lvl="1" indent="0">
              <a:buNone/>
            </a:pPr>
            <a:endParaRPr lang="pl-PL" sz="2600" dirty="0"/>
          </a:p>
          <a:p>
            <a:pPr marL="457200" lvl="1" indent="0">
              <a:buNone/>
            </a:pPr>
            <a:r>
              <a:rPr lang="pl-PL" sz="2600" dirty="0"/>
              <a:t>Z możliwości wnioskowania o dofinansowanie </a:t>
            </a:r>
            <a:r>
              <a:rPr lang="pl-PL" sz="2600" b="1" dirty="0"/>
              <a:t>wyłączeni są beneficjenci przeprowadzonej w 2024 roku czwartej edycji programu</a:t>
            </a:r>
            <a:r>
              <a:rPr lang="pl-PL" sz="2600" dirty="0"/>
              <a:t>.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00792108-C0FB-DC44-94EF-DD9BC008D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55F45-05E1-4AB6-A090-051B6D14F12A}" type="slidenum">
              <a:rPr lang="en-US" smtClean="0"/>
              <a:t>4</a:t>
            </a:fld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1399B90-646D-ED4A-9D9A-3060FE553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 wnioskodawcy prowadzący małe księgarnie: </a:t>
            </a:r>
          </a:p>
        </p:txBody>
      </p:sp>
    </p:spTree>
    <p:extLst>
      <p:ext uri="{BB962C8B-B14F-4D97-AF65-F5344CB8AC3E}">
        <p14:creationId xmlns:p14="http://schemas.microsoft.com/office/powerpoint/2010/main" val="112174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244C6932-58BB-C050-8566-26AC7E2EB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600" dirty="0"/>
              <a:t>Obecna edycja programu zakłada realizację zadań w trybie dwuletnim</a:t>
            </a:r>
          </a:p>
          <a:p>
            <a:r>
              <a:rPr lang="pl-PL" sz="2600" dirty="0"/>
              <a:t>Budżet edycji programu w roku 2025 wynosi: 2 400 000 zł</a:t>
            </a:r>
          </a:p>
          <a:p>
            <a:r>
              <a:rPr lang="pl-PL" sz="2600" dirty="0"/>
              <a:t>Budżet edycji programu w roku 2026 wynosi: 1 600 000 zł</a:t>
            </a:r>
          </a:p>
          <a:p>
            <a:pPr marL="0" indent="0">
              <a:buNone/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66649E6B-7702-267F-B126-20DE53265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noProof="0" smtClean="0"/>
              <a:t>5</a:t>
            </a:fld>
            <a:endParaRPr lang="en-US" noProof="0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732BEE5F-6714-0C7E-4B03-022F2ACF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Certyfikat dla małych księgarni</a:t>
            </a:r>
            <a:br>
              <a:rPr lang="pl-PL" dirty="0"/>
            </a:br>
            <a:r>
              <a:rPr lang="pl-PL" dirty="0"/>
              <a:t>edycja 2025 -2026</a:t>
            </a:r>
          </a:p>
        </p:txBody>
      </p:sp>
    </p:spTree>
    <p:extLst>
      <p:ext uri="{BB962C8B-B14F-4D97-AF65-F5344CB8AC3E}">
        <p14:creationId xmlns:p14="http://schemas.microsoft.com/office/powerpoint/2010/main" val="435479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 advClick="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B01F40C4-B0AA-1D43-9B5E-934FA1B3B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9871"/>
            <a:ext cx="10515600" cy="668970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pl-PL" sz="9000" b="1" dirty="0"/>
              <a:t>40 000 zł</a:t>
            </a:r>
          </a:p>
          <a:p>
            <a:pPr marL="0" indent="0" algn="ctr">
              <a:buNone/>
            </a:pPr>
            <a:endParaRPr lang="pl-PL" sz="3200" b="1" dirty="0"/>
          </a:p>
          <a:p>
            <a:pPr marL="0" indent="0" algn="ctr">
              <a:buNone/>
            </a:pPr>
            <a:endParaRPr lang="pl-PL" sz="3200" b="1" dirty="0"/>
          </a:p>
          <a:p>
            <a:pPr marL="0" indent="0" algn="ctr">
              <a:buNone/>
            </a:pPr>
            <a:endParaRPr lang="pl-PL" sz="3200" b="1" dirty="0"/>
          </a:p>
          <a:p>
            <a:pPr marL="0" indent="0" algn="ctr">
              <a:buNone/>
            </a:pPr>
            <a:endParaRPr lang="pl-PL" sz="3200" b="1" dirty="0"/>
          </a:p>
          <a:p>
            <a:pPr marL="0" indent="0" algn="ctr">
              <a:buNone/>
            </a:pPr>
            <a:endParaRPr lang="pl-PL" sz="3200" b="1" dirty="0"/>
          </a:p>
          <a:p>
            <a:pPr marL="0" indent="0" algn="ctr">
              <a:buNone/>
            </a:pPr>
            <a:endParaRPr lang="pl-PL" sz="3200" b="1" dirty="0"/>
          </a:p>
          <a:p>
            <a:pPr marL="0" indent="0" algn="ctr">
              <a:buNone/>
            </a:pPr>
            <a:endParaRPr lang="pl-PL" sz="3200" b="1" dirty="0"/>
          </a:p>
          <a:p>
            <a:pPr marL="0" indent="0" algn="ctr">
              <a:buNone/>
            </a:pPr>
            <a:endParaRPr lang="pl-PL" sz="3200" b="1" dirty="0"/>
          </a:p>
          <a:p>
            <a:pPr marL="0" indent="0" algn="ctr">
              <a:buNone/>
            </a:pPr>
            <a:endParaRPr lang="pl-PL" sz="3200" b="1" dirty="0"/>
          </a:p>
          <a:p>
            <a:pPr marL="0" indent="0" algn="ctr">
              <a:buNone/>
            </a:pPr>
            <a:endParaRPr lang="pl-PL" sz="3200" b="1" dirty="0"/>
          </a:p>
          <a:p>
            <a:pPr marL="0" indent="0" algn="ctr">
              <a:buNone/>
            </a:pPr>
            <a:endParaRPr lang="pl-PL" sz="3200" b="1" dirty="0"/>
          </a:p>
          <a:p>
            <a:pPr marL="0" indent="0" algn="ctr">
              <a:buNone/>
            </a:pPr>
            <a:endParaRPr lang="pl-PL" sz="3200" b="1" dirty="0"/>
          </a:p>
          <a:p>
            <a:pPr marL="0" indent="0" algn="ctr">
              <a:buNone/>
            </a:pPr>
            <a:endParaRPr lang="pl-PL" sz="3200" b="1" dirty="0"/>
          </a:p>
          <a:p>
            <a:pPr marL="0" indent="0" algn="ctr">
              <a:buNone/>
            </a:pPr>
            <a:endParaRPr lang="pl-PL" sz="3200" b="1" dirty="0"/>
          </a:p>
          <a:p>
            <a:pPr marL="0" indent="0" algn="ctr">
              <a:buNone/>
            </a:pPr>
            <a:endParaRPr lang="pl-PL" sz="3200" b="1" dirty="0"/>
          </a:p>
          <a:p>
            <a:pPr marL="0" indent="0" algn="ctr">
              <a:buNone/>
            </a:pPr>
            <a:endParaRPr lang="pl-PL" sz="3200" b="1" dirty="0"/>
          </a:p>
          <a:p>
            <a:pPr marL="0" indent="0" algn="ctr">
              <a:buNone/>
            </a:pPr>
            <a:endParaRPr lang="pl-PL" sz="3200" b="1" dirty="0"/>
          </a:p>
          <a:p>
            <a:pPr marL="0" indent="0" algn="ctr">
              <a:buNone/>
            </a:pPr>
            <a:endParaRPr lang="pl-PL" sz="3200" b="1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78EFEB42-6A81-1B46-9A30-9F8F259D8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noProof="0" smtClean="0"/>
              <a:t>6</a:t>
            </a:fld>
            <a:endParaRPr lang="en-US" noProof="0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D1275B40-50F6-E44C-96CE-A62ACA7FE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Kwota wsparcia do:</a:t>
            </a:r>
          </a:p>
        </p:txBody>
      </p:sp>
      <p:sp>
        <p:nvSpPr>
          <p:cNvPr id="5" name="Tytuł 3">
            <a:extLst>
              <a:ext uri="{FF2B5EF4-FFF2-40B4-BE49-F238E27FC236}">
                <a16:creationId xmlns:a16="http://schemas.microsoft.com/office/drawing/2014/main" id="{972E126D-1FE3-4E4E-A45F-28036BE6BDBE}"/>
              </a:ext>
            </a:extLst>
          </p:cNvPr>
          <p:cNvSpPr txBox="1">
            <a:spLocks/>
          </p:cNvSpPr>
          <p:nvPr/>
        </p:nvSpPr>
        <p:spPr>
          <a:xfrm>
            <a:off x="623392" y="2096842"/>
            <a:ext cx="10515600" cy="900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600" dirty="0">
                <a:solidFill>
                  <a:srgbClr val="595959"/>
                </a:solidFill>
                <a:latin typeface="+mn-lt"/>
              </a:rPr>
              <a:t>W roku 2025 – 60% wnioskowanej kwoty dofinansowania</a:t>
            </a:r>
          </a:p>
          <a:p>
            <a:pPr algn="l"/>
            <a:r>
              <a:rPr lang="pl-PL" sz="2600" dirty="0">
                <a:solidFill>
                  <a:srgbClr val="595959"/>
                </a:solidFill>
                <a:latin typeface="+mn-lt"/>
              </a:rPr>
              <a:t>W roku 2026 – 40 % wnioskowanej kwoty dofinansowania</a:t>
            </a:r>
          </a:p>
        </p:txBody>
      </p:sp>
      <p:sp>
        <p:nvSpPr>
          <p:cNvPr id="6" name="Symbol zastępczy zawartości 1">
            <a:extLst>
              <a:ext uri="{FF2B5EF4-FFF2-40B4-BE49-F238E27FC236}">
                <a16:creationId xmlns:a16="http://schemas.microsoft.com/office/drawing/2014/main" id="{A7816C1A-87AD-3C4B-9EB8-F5F89025FADA}"/>
              </a:ext>
            </a:extLst>
          </p:cNvPr>
          <p:cNvSpPr txBox="1">
            <a:spLocks/>
          </p:cNvSpPr>
          <p:nvPr/>
        </p:nvSpPr>
        <p:spPr>
          <a:xfrm>
            <a:off x="551384" y="4077072"/>
            <a:ext cx="10685185" cy="182758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457200" indent="-4572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lang="en-US" sz="2800" kern="120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lang="en-US" sz="2400" kern="120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lang="en-US" sz="2000" kern="120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lang="en-US" sz="1800" kern="120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lang="en-US" sz="1800" kern="120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pl-PL" sz="3700" dirty="0"/>
              <a:t>koszty promocji księgarni (nie więcej niż 80% kwoty wsparcia). </a:t>
            </a:r>
            <a:r>
              <a:rPr lang="pl-PL" sz="3700" b="1" dirty="0"/>
              <a:t>Jest to kategoria obligatoryjna</a:t>
            </a:r>
          </a:p>
          <a:p>
            <a:pPr>
              <a:buFont typeface="Wingdings" pitchFamily="2" charset="2"/>
              <a:buChar char="Ø"/>
            </a:pPr>
            <a:r>
              <a:rPr lang="pl-PL" sz="3700" dirty="0"/>
              <a:t>koszty konsultingu i doradztwa (nie więcej niż 80% kwoty wsparcia)</a:t>
            </a:r>
          </a:p>
          <a:p>
            <a:pPr>
              <a:buFont typeface="Wingdings" pitchFamily="2" charset="2"/>
              <a:buChar char="Ø"/>
            </a:pPr>
            <a:r>
              <a:rPr lang="pl-PL" sz="3700" dirty="0"/>
              <a:t>koszty stałe utrzymania lokalu księgarni (nie więcej niż 80% kwoty wsparcia)</a:t>
            </a:r>
          </a:p>
          <a:p>
            <a:pPr>
              <a:buFont typeface="Wingdings" pitchFamily="2" charset="2"/>
              <a:buChar char="Ø"/>
            </a:pPr>
            <a:r>
              <a:rPr lang="pl-PL" sz="3700" dirty="0"/>
              <a:t>koszty realizacji planu </a:t>
            </a:r>
            <a:r>
              <a:rPr lang="pl-PL" sz="3700" dirty="0" err="1"/>
              <a:t>proczytelniczego</a:t>
            </a:r>
            <a:r>
              <a:rPr lang="pl-PL" sz="3700" dirty="0"/>
              <a:t> (nie więcej niż 80% kwoty wsparcia)</a:t>
            </a:r>
          </a:p>
          <a:p>
            <a:pPr>
              <a:buFont typeface="Wingdings" pitchFamily="2" charset="2"/>
              <a:buChar char="Ø"/>
            </a:pPr>
            <a:r>
              <a:rPr lang="pl-PL" sz="3700" dirty="0"/>
              <a:t>zakup niezbędnego sprzętu i wyposażenia księgarni (nie więcej niż 80% kwoty wsparcia)</a:t>
            </a:r>
          </a:p>
          <a:p>
            <a:pPr>
              <a:buFont typeface="Wingdings" pitchFamily="2" charset="2"/>
              <a:buChar char="Ø"/>
            </a:pPr>
            <a:endParaRPr lang="pl-PL" dirty="0"/>
          </a:p>
        </p:txBody>
      </p:sp>
      <p:sp>
        <p:nvSpPr>
          <p:cNvPr id="7" name="Tytuł 3">
            <a:extLst>
              <a:ext uri="{FF2B5EF4-FFF2-40B4-BE49-F238E27FC236}">
                <a16:creationId xmlns:a16="http://schemas.microsoft.com/office/drawing/2014/main" id="{7D09E45A-0F0E-E343-8824-6FC29B37B940}"/>
              </a:ext>
            </a:extLst>
          </p:cNvPr>
          <p:cNvSpPr txBox="1">
            <a:spLocks/>
          </p:cNvSpPr>
          <p:nvPr/>
        </p:nvSpPr>
        <p:spPr>
          <a:xfrm>
            <a:off x="838199" y="5918581"/>
            <a:ext cx="10515600" cy="906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/>
              <a:t>Brak wkładu własnego!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B2B329BF-FC8F-299C-63CE-22F969D8192E}"/>
              </a:ext>
            </a:extLst>
          </p:cNvPr>
          <p:cNvSpPr txBox="1"/>
          <p:nvPr/>
        </p:nvSpPr>
        <p:spPr>
          <a:xfrm>
            <a:off x="1379476" y="3300101"/>
            <a:ext cx="9433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dirty="0">
                <a:latin typeface="+mj-lt"/>
              </a:rPr>
              <a:t>Kategorie wydatków</a:t>
            </a:r>
          </a:p>
        </p:txBody>
      </p:sp>
    </p:spTree>
    <p:extLst>
      <p:ext uri="{BB962C8B-B14F-4D97-AF65-F5344CB8AC3E}">
        <p14:creationId xmlns:p14="http://schemas.microsoft.com/office/powerpoint/2010/main" val="704309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7E4F94B3-2917-594C-E9F6-B5FA8B178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Wydatki związane z realizacją zadania </a:t>
            </a:r>
            <a:r>
              <a:rPr lang="pl-PL" sz="2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muszą spełniać następujące warunki </a:t>
            </a:r>
            <a:r>
              <a:rPr lang="pl-PL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(łącznie), tj. być: </a:t>
            </a:r>
            <a:r>
              <a:rPr lang="pl-PL" sz="2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niezbędne</a:t>
            </a:r>
            <a:r>
              <a:rPr lang="pl-PL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dla realizacji zadania; </a:t>
            </a:r>
            <a:r>
              <a:rPr lang="pl-PL" sz="2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efektywne i racjonalne</a:t>
            </a:r>
            <a:r>
              <a:rPr lang="pl-PL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 poniesione (</a:t>
            </a:r>
            <a:r>
              <a:rPr lang="pl-PL" sz="2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opłacone</a:t>
            </a:r>
            <a:r>
              <a:rPr lang="pl-PL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w okresie kwalifikowalności wydatków, tj. </a:t>
            </a:r>
            <a:r>
              <a:rPr lang="pl-PL" sz="2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 okresie realizacji zadania</a:t>
            </a:r>
            <a:r>
              <a:rPr lang="pl-PL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pl-PL" sz="2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udokumentowane</a:t>
            </a:r>
            <a:r>
              <a:rPr lang="pl-PL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(na podstawie rachunków i faktur); </a:t>
            </a:r>
            <a:r>
              <a:rPr lang="pl-PL" sz="2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poniesione przez wnioskodawcę</a:t>
            </a:r>
            <a:r>
              <a:rPr lang="pl-PL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Wsparcie finansowe </a:t>
            </a:r>
            <a:r>
              <a:rPr lang="pl-PL" sz="2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nie może być przeznaczone na pokrycie kosztów zakupu towarów i usług od podmiotów powiązanych osobowo lub kapitałowo z beneficjentem</a:t>
            </a:r>
            <a:r>
              <a:rPr lang="pl-PL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Finansowaniem w ramach programu </a:t>
            </a:r>
            <a:r>
              <a:rPr lang="pl-PL" sz="2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nie można objąć zakupu używanego sprzętu i wyposażenia</a:t>
            </a:r>
            <a:r>
              <a:rPr lang="pl-PL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9B207CEE-5AC4-4926-0AA6-7DFA76434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noProof="0" smtClean="0"/>
              <a:t>7</a:t>
            </a:fld>
            <a:endParaRPr lang="en-US" noProof="0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E8589A13-9FAC-3E5F-66BA-7B7F40D08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Wykaz kosztów kwalifikowanych w programie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520566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 advClick="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7E4F94B3-2917-594C-E9F6-B5FA8B178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2600" dirty="0">
                <a:solidFill>
                  <a:srgbClr val="595959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Środki przyznane na wsparcie finansowe Beneficjent jest zobowiązany wykorzystać </a:t>
            </a:r>
            <a:r>
              <a:rPr lang="pl-PL" sz="2600" b="1" dirty="0">
                <a:solidFill>
                  <a:srgbClr val="595959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na działania, które prowadził od dnia rozpoczęcia zadania do dnia zakończenia zadania poprzez realizację wszystkich płatności (w tym podatków i świadczeń)</a:t>
            </a:r>
            <a:r>
              <a:rPr lang="pl-PL" sz="2600" dirty="0">
                <a:solidFill>
                  <a:srgbClr val="595959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, z zastrzeżeniem, że środki finansowe przyznane i otrzymane w ramach wsparcia finansowego w danym roku budżetowym muszą być wydatkowane w tym samym roku budżetowym. Środki finansowe w ramach przyznanego wsparcia finansowego </a:t>
            </a:r>
            <a:r>
              <a:rPr lang="pl-PL" sz="2600" b="1" dirty="0">
                <a:solidFill>
                  <a:srgbClr val="595959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nie mogą być</a:t>
            </a:r>
            <a:r>
              <a:rPr lang="pl-PL" sz="2600" dirty="0">
                <a:solidFill>
                  <a:srgbClr val="595959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pl-PL" sz="2600" b="1" dirty="0">
                <a:solidFill>
                  <a:srgbClr val="595959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przesuwane między poszczególnymi latami budżetowymi</a:t>
            </a:r>
            <a:r>
              <a:rPr lang="pl-PL" sz="2600" dirty="0">
                <a:solidFill>
                  <a:srgbClr val="595959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endParaRPr lang="pl-PL" sz="2600" dirty="0">
              <a:solidFill>
                <a:srgbClr val="595959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Wsparcie finansowe nie może pokryć zakupu </a:t>
            </a:r>
            <a:r>
              <a:rPr lang="pl-PL" sz="2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środków trwałych</a:t>
            </a:r>
            <a:r>
              <a:rPr lang="pl-PL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oraz </a:t>
            </a:r>
            <a:r>
              <a:rPr lang="pl-PL" sz="2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wartości niematerialnych i prawnych</a:t>
            </a:r>
            <a:r>
              <a:rPr lang="pl-PL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9B207CEE-5AC4-4926-0AA6-7DFA76434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noProof="0" smtClean="0"/>
              <a:t>8</a:t>
            </a:fld>
            <a:endParaRPr lang="en-US" noProof="0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E8589A13-9FAC-3E5F-66BA-7B7F40D08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Wykaz kosztów kwalifikowanych w programie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60972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07882F51-15BC-8044-9F8F-851B476B5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2400" dirty="0"/>
              <a:t>koszty opracowania i przygotowania </a:t>
            </a:r>
            <a:r>
              <a:rPr lang="pl-PL" sz="2400" b="1" dirty="0"/>
              <a:t>materiałów promocyjnych </a:t>
            </a:r>
            <a:r>
              <a:rPr lang="pl-PL" sz="2400" dirty="0"/>
              <a:t>(np. </a:t>
            </a:r>
            <a:r>
              <a:rPr lang="pl-PL" sz="2400" b="1" dirty="0"/>
              <a:t>reklama</a:t>
            </a:r>
            <a:r>
              <a:rPr lang="pl-PL" sz="2400" dirty="0"/>
              <a:t> prasowa, internetowa, radiowa, telewizyjna, outdoor, zaproszenia, </a:t>
            </a:r>
            <a:r>
              <a:rPr lang="pl-PL" sz="2400" b="1" dirty="0"/>
              <a:t>ulotki</a:t>
            </a:r>
            <a:r>
              <a:rPr lang="pl-PL" sz="2400" dirty="0"/>
              <a:t>, </a:t>
            </a:r>
            <a:r>
              <a:rPr lang="pl-PL" sz="2400" b="1" dirty="0"/>
              <a:t>filmy</a:t>
            </a:r>
            <a:r>
              <a:rPr lang="pl-PL" sz="2400" dirty="0"/>
              <a:t> i inne materiały audiowizualne); konieczne jest umieszczenie na materiałach promocyjnych </a:t>
            </a:r>
            <a:r>
              <a:rPr lang="pl-PL" sz="2400" b="1" dirty="0"/>
              <a:t>logotypów</a:t>
            </a:r>
            <a:r>
              <a:rPr lang="pl-PL" sz="2400" dirty="0"/>
              <a:t> (programu Certyfikat dla małych księgarni oraz Instytutu Książki) oraz </a:t>
            </a:r>
            <a:r>
              <a:rPr lang="pl-PL" sz="2400" b="1" dirty="0"/>
              <a:t>informacji o dofinansowaniu</a:t>
            </a:r>
            <a:r>
              <a:rPr lang="pl-PL" sz="2400" dirty="0"/>
              <a:t> – szczegóły będą określone w umowie o dofinansowanie; </a:t>
            </a:r>
          </a:p>
          <a:p>
            <a:r>
              <a:rPr lang="pl-PL" sz="2400" dirty="0"/>
              <a:t>koszty </a:t>
            </a:r>
            <a:r>
              <a:rPr lang="pl-PL" sz="2400" b="1" dirty="0"/>
              <a:t>usług informatycznych</a:t>
            </a:r>
            <a:r>
              <a:rPr lang="pl-PL" sz="2400" dirty="0"/>
              <a:t> i prowadzenia </a:t>
            </a:r>
            <a:r>
              <a:rPr lang="pl-PL" sz="2400" b="1" dirty="0"/>
              <a:t>strony internetowej </a:t>
            </a:r>
            <a:r>
              <a:rPr lang="pl-PL" sz="2400" dirty="0"/>
              <a:t>oraz profili w </a:t>
            </a:r>
            <a:r>
              <a:rPr lang="pl-PL" sz="2400" b="1" dirty="0"/>
              <a:t>mediach społecznościowych </a:t>
            </a:r>
            <a:r>
              <a:rPr lang="pl-PL" sz="2400" dirty="0"/>
              <a:t>(np. zakup domen, zaprojektowania i uruchomienia strony internetowej / aplikacji, koszty pozycjonowania strony);</a:t>
            </a:r>
          </a:p>
          <a:p>
            <a:r>
              <a:rPr lang="pl-PL" sz="2400" dirty="0"/>
              <a:t>koszty </a:t>
            </a:r>
            <a:r>
              <a:rPr lang="pl-PL" sz="2400" b="1" dirty="0"/>
              <a:t>zaprojektowania i wykonania szyldu</a:t>
            </a:r>
            <a:r>
              <a:rPr lang="pl-PL" sz="2400" dirty="0"/>
              <a:t>;</a:t>
            </a:r>
          </a:p>
          <a:p>
            <a:r>
              <a:rPr lang="pl-PL" sz="2400" dirty="0"/>
              <a:t>koszty związane z </a:t>
            </a:r>
            <a:r>
              <a:rPr lang="pl-PL" sz="2400" b="1" dirty="0"/>
              <a:t>dostosowaniem strony internetowej </a:t>
            </a:r>
            <a:r>
              <a:rPr lang="pl-PL" sz="2400" dirty="0"/>
              <a:t>/ </a:t>
            </a:r>
            <a:r>
              <a:rPr lang="pl-PL" sz="2400" b="1" dirty="0"/>
              <a:t>aplikacji</a:t>
            </a:r>
            <a:r>
              <a:rPr lang="pl-PL" sz="2400" dirty="0"/>
              <a:t> do potrzeb </a:t>
            </a:r>
            <a:r>
              <a:rPr lang="pl-PL" sz="2400" b="1" dirty="0"/>
              <a:t>osób ze szczególnymi potrzebami</a:t>
            </a:r>
            <a:r>
              <a:rPr lang="pl-PL" sz="2400" dirty="0"/>
              <a:t>, w tym osób z niepełnosprawnościami.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35CACDDC-3727-EF48-AA0F-998918567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noProof="0" smtClean="0"/>
              <a:t>9</a:t>
            </a:fld>
            <a:endParaRPr lang="en-US" noProof="0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9526F37F-F289-5742-9EF6-0EDAF46B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Koszty promocji księgarni – koszty kwalifikowane:</a:t>
            </a:r>
          </a:p>
        </p:txBody>
      </p:sp>
    </p:spTree>
    <p:extLst>
      <p:ext uri="{BB962C8B-B14F-4D97-AF65-F5344CB8AC3E}">
        <p14:creationId xmlns:p14="http://schemas.microsoft.com/office/powerpoint/2010/main" val="1945433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OJECT_FOLDER_UPDATED" val="1"/>
  <p:tag name="ISPRING_FIRST_PUBLISH" val="1"/>
  <p:tag name="ISPRING_SCORM_RATE_SLIDES" val="0"/>
  <p:tag name="ISPRING_SCORM_PASSING_SCORE" val="80.000000"/>
  <p:tag name="ISPRING_ULTRA_SCORM_COURSE_ID" val="4C2612C4-0887-4949-9F11-85A7505D1D2B"/>
  <p:tag name="ISPRINGONLINEFOLDERID" val="0"/>
  <p:tag name="ISPRINGONLINEFOLDERPATH" val="Каталог"/>
  <p:tag name="ISPRINGCLOUDFOLDERID" val="0"/>
  <p:tag name="ISPRINGCLOUDFOLDERPATH" val="Каталог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OUTPUT_FOLDER" val="D:\Repozytoria\sygnity-elearning\Przewodnik po zawartości merytorycznej systemu oraz dokumentacji\moduł 5"/>
  <p:tag name="ISPRING_PRESENTATION_TITLE" val="moduł 5"/>
  <p:tag name="ISPRING_UUID" val="{EDA8B4BD-ADC4-404C-B17D-28C253F41D2F}"/>
  <p:tag name="ISPRING_RESOURCE_FOLDER" val="D:\Repozytoria\sygnity-elearning\Korzystanie z platformy raportowej (raporty standardowe) SHD-E07-W2-UZY-E-Z2-G0\moduł 5\moduł 5\"/>
  <p:tag name="ISPRING_PRESENTATION_PATH" val="D:\Repozytoria\sygnity-elearning\Korzystanie z platformy raportowej (raporty standardowe) SHD-E07-W2-UZY-E-Z2-G0\moduł 5\moduł 5.pptm"/>
  <p:tag name="GENSWF_MOVIE_ONCLICK_URL" val="http://"/>
  <p:tag name="GENSWF_MOVIE_ONCLICK_URL_TARGET" val="_self"/>
  <p:tag name="GENSWF_MOVIE_PRESENTATION_END_URL" val="http://"/>
  <p:tag name="GENSWF_MOVIE_PRESENTATION_END_URL_TARGET" val="_self"/>
  <p:tag name="FLASHSPRING_PRESENTATION_REFERENCES" val="F&#10;Ikony.png&#10;D:\Repozytoria\sygnity-elearning\Korzystanie z platformy raportowej (raporty standardowe) SHD-E07-W2-UZY-E-Z2-G0\moduł 5\moduł 5\attachment\att1\Ikony.png&#10;_blank&#10;|&#10;F&#10;R1.png&#10;D:\Repozytoria\sygnity-elearning\Korzystanie z platformy raportowej (raporty standardowe) SHD-E07-W2-UZY-E-Z2-G0\moduł 5\moduł 5\attachment\att2\R1.png&#10;_blank&#10;|&#10;F&#10;R2.png&#10;D:\Repozytoria\sygnity-elearning\Korzystanie z platformy raportowej (raporty standardowe) SHD-E07-W2-UZY-E-Z2-G0\moduł 5\moduł 5\attachment\att3\R2.png&#10;_blank&#10;|&#10;F&#10;R3.png&#10;D:\Repozytoria\sygnity-elearning\Korzystanie z platformy raportowej (raporty standardowe) SHD-E07-W2-UZY-E-Z2-G0\moduł 5\moduł 5\attachment\att4\R3.png&#10;_blank&#10;|&#10;F&#10;R4.png&#10;D:\Repozytoria\sygnity-elearning\Korzystanie z platformy raportowej (raporty standardowe) SHD-E07-W2-UZY-E-Z2-G0\moduł 5\moduł 5\attachment\att5\R4.png&#10;_blank&#10;|&#10;F&#10;R5a.png&#10;D:\Repozytoria\sygnity-elearning\Korzystanie z platformy raportowej (raporty standardowe) SHD-E07-W2-UZY-E-Z2-G0\moduł 5\moduł 5\attachment\att6\R5a.png&#10;_blank&#10;|&#10;F&#10;R5b.png&#10;D:\Repozytoria\sygnity-elearning\Korzystanie z platformy raportowej (raporty standardowe) SHD-E07-W2-UZY-E-Z2-G0\moduł 5\moduł 5\attachment\att7\R5b.png&#10;_blank&#10;|&#10;F&#10;R6.png&#10;D:\Repozytoria\sygnity-elearning\Korzystanie z platformy raportowej (raporty standardowe) SHD-E07-W2-UZY-E-Z2-G0\moduł 5\moduł 5\attachment\att8\R6.png&#10;_blank&#10;|&#10;F&#10;R7.png&#10;D:\Repozytoria\sygnity-elearning\Korzystanie z platformy raportowej (raporty standardowe) SHD-E07-W2-UZY-E-Z2-G0\moduł 5\moduł 5\attachment\att9\R7.png&#10;_blank&#10;|&#10;F&#10;R8.png&#10;D:\Repozytoria\sygnity-elearning\Korzystanie z platformy raportowej (raporty standardowe) SHD-E07-W2-UZY-E-Z2-G0\moduł 5\moduł 5\attachment\att10\R8.png&#10;_blank&#10;|&#10;F&#10;R9.png&#10;D:\Repozytoria\sygnity-elearning\Korzystanie z platformy raportowej (raporty standardowe) SHD-E07-W2-UZY-E-Z2-G0\moduł 5\moduł 5\attachment\att11\R9.png&#10;_blank&#10;|&#10;F&#10;R10.png&#10;D:\Repozytoria\sygnity-elearning\Korzystanie z platformy raportowej (raporty standardowe) SHD-E07-W2-UZY-E-Z2-G0\moduł 5\moduł 5\attachment\att12\R10.png&#10;_blank&#10;|&#10;F&#10;R11.png&#10;D:\Repozytoria\sygnity-elearning\Korzystanie z platformy raportowej (raporty standardowe) SHD-E07-W2-UZY-E-Z2-G0\moduł 5\moduł 5\attachment\att13\R11.png&#10;_blank&#10;|&#10;F&#10;R12.png&#10;D:\Repozytoria\sygnity-elearning\Korzystanie z platformy raportowej (raporty standardowe) SHD-E07-W2-UZY-E-Z2-G0\moduł 5\moduł 5\attachment\att14\R12.png&#10;_blank&#10;|&#10;"/>
  <p:tag name="ISPRING_SCREEN_RECS_UPDATED" val="D:\Repozytoria\sygnity-elearning\Korzystanie z platformy raportowej (raporty standardowe) SHD-E07-W2-UZY-E-Z2-G0\moduł 5\moduł 5\"/>
</p:tagLst>
</file>

<file path=ppt/theme/theme1.xml><?xml version="1.0" encoding="utf-8"?>
<a:theme xmlns:a="http://schemas.openxmlformats.org/drawingml/2006/main" name="Motive infoDiagram.com template">
  <a:themeElements>
    <a:clrScheme name="Instytut Książki 1">
      <a:dk1>
        <a:sysClr val="windowText" lastClr="000000"/>
      </a:dk1>
      <a:lt1>
        <a:sysClr val="window" lastClr="FFFFFF"/>
      </a:lt1>
      <a:dk2>
        <a:srgbClr val="6D6E71"/>
      </a:dk2>
      <a:lt2>
        <a:srgbClr val="D6E1E6"/>
      </a:lt2>
      <a:accent1>
        <a:srgbClr val="E91228"/>
      </a:accent1>
      <a:accent2>
        <a:srgbClr val="81A6AE"/>
      </a:accent2>
      <a:accent3>
        <a:srgbClr val="E96458"/>
      </a:accent3>
      <a:accent4>
        <a:srgbClr val="51BBE8"/>
      </a:accent4>
      <a:accent5>
        <a:srgbClr val="EBC24C"/>
      </a:accent5>
      <a:accent6>
        <a:srgbClr val="85BC22"/>
      </a:accent6>
      <a:hlink>
        <a:srgbClr val="FF0000"/>
      </a:hlink>
      <a:folHlink>
        <a:srgbClr val="51BBE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2400" smtClean="0">
            <a:solidFill>
              <a:schemeClr val="tx1">
                <a:lumMod val="65000"/>
                <a:lumOff val="35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zablon Instytut Ksiazki wybrany [Tylko do odczytu]" id="{ED57F430-A27B-4541-8541-B24129E7AC36}" vid="{2452AFA6-C4FF-4AAF-B364-54BD6BE9F2D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4810</TotalTime>
  <Words>1950</Words>
  <Application>Microsoft Office PowerPoint</Application>
  <PresentationFormat>Panoramiczny</PresentationFormat>
  <Paragraphs>171</Paragraphs>
  <Slides>26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3" baseType="lpstr">
      <vt:lpstr>Arial</vt:lpstr>
      <vt:lpstr>Calibri</vt:lpstr>
      <vt:lpstr>Calibri Light</vt:lpstr>
      <vt:lpstr>Cambria</vt:lpstr>
      <vt:lpstr>Times New Roman</vt:lpstr>
      <vt:lpstr>Wingdings</vt:lpstr>
      <vt:lpstr>Motive infoDiagram.com template</vt:lpstr>
      <vt:lpstr>Program własny Instytutu Książki „Certyfikat dla małych księgarni”</vt:lpstr>
      <vt:lpstr>Cele programu:</vt:lpstr>
      <vt:lpstr>Definicja małej księgarni</vt:lpstr>
      <vt:lpstr>Uprawnieni wnioskodawcy prowadzący małe księgarnie: </vt:lpstr>
      <vt:lpstr>Certyfikat dla małych księgarni edycja 2025 -2026</vt:lpstr>
      <vt:lpstr>Kwota wsparcia do:</vt:lpstr>
      <vt:lpstr>Wykaz kosztów kwalifikowanych w programie</vt:lpstr>
      <vt:lpstr>Wykaz kosztów kwalifikowanych w programie</vt:lpstr>
      <vt:lpstr>Koszty promocji księgarni – koszty kwalifikowane:</vt:lpstr>
      <vt:lpstr>Koszty promocji księgarni – koszty niekwalifikowane:</vt:lpstr>
      <vt:lpstr>Koszty konsultingu i doradztwa – koszty kwalifikowane:</vt:lpstr>
      <vt:lpstr>Koszty stałe – koszty kwalifikowane:</vt:lpstr>
      <vt:lpstr>Koszty stałe – koszty niekwalifikowane:</vt:lpstr>
      <vt:lpstr>Realizacja planu proczytelniczego – koszty kwalifikowane</vt:lpstr>
      <vt:lpstr>Realizacja planu proczytelniczego – koszty kwalifikowane</vt:lpstr>
      <vt:lpstr>Realizacja planu proczytelniczego – koszty niekwalifikowane</vt:lpstr>
      <vt:lpstr>Sprzęt i wyposażenie – koszty kwalifikowane:</vt:lpstr>
      <vt:lpstr>Sprzęt i wyposażenie – koszty kwalifikowane:</vt:lpstr>
      <vt:lpstr>Sprzęt i wyposażenie – koszty niekwalifikowane:</vt:lpstr>
      <vt:lpstr>Sprzęt i wyposażenie – koszty niekwalifikowane:</vt:lpstr>
      <vt:lpstr>Wymagania obowiązkowe:</vt:lpstr>
      <vt:lpstr>Nabór wniosków</vt:lpstr>
      <vt:lpstr>Kryteria oceny merytorycznej:</vt:lpstr>
      <vt:lpstr>Kryteria oceny strategicznej:</vt:lpstr>
      <vt:lpstr>Kryteria oceny organizacyjnej: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infoDiagram PPT template</dc:title>
  <dc:subject>infoDiagram.com PPT visuals collection</dc:subject>
  <dc:creator>Izabela Zvirinska infoDiagram</dc:creator>
  <cp:lastModifiedBy>Filip Markiel</cp:lastModifiedBy>
  <cp:revision>410</cp:revision>
  <cp:lastPrinted>2018-06-06T08:27:27Z</cp:lastPrinted>
  <dcterms:created xsi:type="dcterms:W3CDTF">2017-08-18T06:23:17Z</dcterms:created>
  <dcterms:modified xsi:type="dcterms:W3CDTF">2025-04-23T12:09:31Z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38cfb6d-947d-4ab6-837e-047d6c850a25_Enabled">
    <vt:lpwstr>true</vt:lpwstr>
  </property>
  <property fmtid="{D5CDD505-2E9C-101B-9397-08002B2CF9AE}" pid="3" name="MSIP_Label_e38cfb6d-947d-4ab6-837e-047d6c850a25_SetDate">
    <vt:lpwstr>2025-03-20T12:34:43Z</vt:lpwstr>
  </property>
  <property fmtid="{D5CDD505-2E9C-101B-9397-08002B2CF9AE}" pid="4" name="MSIP_Label_e38cfb6d-947d-4ab6-837e-047d6c850a25_Method">
    <vt:lpwstr>Standard</vt:lpwstr>
  </property>
  <property fmtid="{D5CDD505-2E9C-101B-9397-08002B2CF9AE}" pid="5" name="MSIP_Label_e38cfb6d-947d-4ab6-837e-047d6c850a25_Name">
    <vt:lpwstr>Pracownicy (bez ograniczen)</vt:lpwstr>
  </property>
  <property fmtid="{D5CDD505-2E9C-101B-9397-08002B2CF9AE}" pid="6" name="MSIP_Label_e38cfb6d-947d-4ab6-837e-047d6c850a25_SiteId">
    <vt:lpwstr>b0b10731-2547-4e07-a6e1-fd95554b7ad2</vt:lpwstr>
  </property>
  <property fmtid="{D5CDD505-2E9C-101B-9397-08002B2CF9AE}" pid="7" name="MSIP_Label_e38cfb6d-947d-4ab6-837e-047d6c850a25_ActionId">
    <vt:lpwstr>b0c8276a-dadf-47dd-afe6-5e2fccd7d21f</vt:lpwstr>
  </property>
  <property fmtid="{D5CDD505-2E9C-101B-9397-08002B2CF9AE}" pid="8" name="MSIP_Label_e38cfb6d-947d-4ab6-837e-047d6c850a25_ContentBits">
    <vt:lpwstr>0</vt:lpwstr>
  </property>
  <property fmtid="{D5CDD505-2E9C-101B-9397-08002B2CF9AE}" pid="9" name="MSIP_Label_e38cfb6d-947d-4ab6-837e-047d6c850a25_Tag">
    <vt:lpwstr>10, 3, 0, 1</vt:lpwstr>
  </property>
</Properties>
</file>